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6" r:id="rId2"/>
  </p:sldMasterIdLst>
  <p:notesMasterIdLst>
    <p:notesMasterId r:id="rId40"/>
  </p:notesMasterIdLst>
  <p:handoutMasterIdLst>
    <p:handoutMasterId r:id="rId41"/>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3"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6" d="100"/>
          <a:sy n="96" d="100"/>
        </p:scale>
        <p:origin x="-128"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4" d="100"/>
          <a:sy n="74" d="100"/>
        </p:scale>
        <p:origin x="-216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504CBC-AF8F-D042-84A8-F6875F6A8EF9}" type="doc">
      <dgm:prSet loTypeId="urn:microsoft.com/office/officeart/2005/8/layout/pyramid4" loCatId="pyramid" qsTypeId="urn:microsoft.com/office/officeart/2005/8/quickstyle/simple4" qsCatId="simple" csTypeId="urn:microsoft.com/office/officeart/2005/8/colors/accent1_2" csCatId="accent1" phldr="1"/>
      <dgm:spPr/>
      <dgm:t>
        <a:bodyPr/>
        <a:lstStyle/>
        <a:p>
          <a:endParaRPr lang="en-US"/>
        </a:p>
      </dgm:t>
    </dgm:pt>
    <dgm:pt modelId="{33717FB7-50CB-8047-9AF3-025D7804EDF5}">
      <dgm:prSet phldrT="[Text]"/>
      <dgm:spPr>
        <a:solidFill>
          <a:srgbClr val="CCFFCC"/>
        </a:solidFill>
      </dgm:spPr>
      <dgm:t>
        <a:bodyPr/>
        <a:lstStyle/>
        <a:p>
          <a:r>
            <a:rPr lang="en-US" dirty="0" smtClean="0">
              <a:solidFill>
                <a:schemeClr val="tx1"/>
              </a:solidFill>
              <a:latin typeface="Garamond"/>
              <a:cs typeface="Garamond"/>
            </a:rPr>
            <a:t>Board of Directors</a:t>
          </a:r>
          <a:endParaRPr lang="en-US" dirty="0">
            <a:solidFill>
              <a:schemeClr val="tx1"/>
            </a:solidFill>
            <a:latin typeface="Garamond"/>
            <a:cs typeface="Garamond"/>
          </a:endParaRPr>
        </a:p>
      </dgm:t>
    </dgm:pt>
    <dgm:pt modelId="{01CA8C16-90BA-C843-B792-1B68BE8CB6A0}" type="parTrans" cxnId="{B806370C-ADEC-9144-8ED1-D0243FC4D4CE}">
      <dgm:prSet/>
      <dgm:spPr/>
      <dgm:t>
        <a:bodyPr/>
        <a:lstStyle/>
        <a:p>
          <a:endParaRPr lang="en-US"/>
        </a:p>
      </dgm:t>
    </dgm:pt>
    <dgm:pt modelId="{C31A42FE-6E03-A940-A453-ADA34C3A12F4}" type="sibTrans" cxnId="{B806370C-ADEC-9144-8ED1-D0243FC4D4CE}">
      <dgm:prSet/>
      <dgm:spPr/>
      <dgm:t>
        <a:bodyPr/>
        <a:lstStyle/>
        <a:p>
          <a:endParaRPr lang="en-US"/>
        </a:p>
      </dgm:t>
    </dgm:pt>
    <dgm:pt modelId="{AFDB2D8D-7637-D24F-ABFE-89F429495653}">
      <dgm:prSet phldrT="[Text]" custT="1"/>
      <dgm:spPr/>
      <dgm:t>
        <a:bodyPr/>
        <a:lstStyle/>
        <a:p>
          <a:endParaRPr lang="en-US" sz="1800" dirty="0">
            <a:latin typeface="Garamond"/>
            <a:cs typeface="Garamond"/>
          </a:endParaRPr>
        </a:p>
      </dgm:t>
    </dgm:pt>
    <dgm:pt modelId="{03E1B033-D776-0D4D-845D-0420C6DC7CE7}" type="parTrans" cxnId="{33D800A6-CB20-1644-8231-BE7C85C0F303}">
      <dgm:prSet/>
      <dgm:spPr/>
      <dgm:t>
        <a:bodyPr/>
        <a:lstStyle/>
        <a:p>
          <a:endParaRPr lang="en-US"/>
        </a:p>
      </dgm:t>
    </dgm:pt>
    <dgm:pt modelId="{6D7F9D5D-FD8F-2C48-93D1-41D501BF9909}" type="sibTrans" cxnId="{33D800A6-CB20-1644-8231-BE7C85C0F303}">
      <dgm:prSet/>
      <dgm:spPr/>
      <dgm:t>
        <a:bodyPr/>
        <a:lstStyle/>
        <a:p>
          <a:endParaRPr lang="en-US"/>
        </a:p>
      </dgm:t>
    </dgm:pt>
    <dgm:pt modelId="{DEC59C42-F662-D14C-AC24-63528489ECA0}">
      <dgm:prSet phldrT="[Text]" custT="1"/>
      <dgm:spPr>
        <a:solidFill>
          <a:schemeClr val="accent1"/>
        </a:solidFill>
      </dgm:spPr>
      <dgm:t>
        <a:bodyPr/>
        <a:lstStyle/>
        <a:p>
          <a:endParaRPr lang="en-US" sz="1700" dirty="0">
            <a:latin typeface="Garamond"/>
            <a:cs typeface="Garamond"/>
          </a:endParaRPr>
        </a:p>
      </dgm:t>
    </dgm:pt>
    <dgm:pt modelId="{1BA92D8A-DB41-3044-A2DB-217212A94809}" type="parTrans" cxnId="{52DFF077-DFBF-2640-BF65-72AAE0EB27B9}">
      <dgm:prSet/>
      <dgm:spPr/>
      <dgm:t>
        <a:bodyPr/>
        <a:lstStyle/>
        <a:p>
          <a:endParaRPr lang="en-US"/>
        </a:p>
      </dgm:t>
    </dgm:pt>
    <dgm:pt modelId="{22004432-F373-5945-BF43-8EB37263F709}" type="sibTrans" cxnId="{52DFF077-DFBF-2640-BF65-72AAE0EB27B9}">
      <dgm:prSet/>
      <dgm:spPr/>
      <dgm:t>
        <a:bodyPr/>
        <a:lstStyle/>
        <a:p>
          <a:endParaRPr lang="en-US"/>
        </a:p>
      </dgm:t>
    </dgm:pt>
    <dgm:pt modelId="{B94313D4-93F6-C84B-880C-259CFE5BEB6A}">
      <dgm:prSet phldrT="[Text]" custT="1"/>
      <dgm:spPr/>
      <dgm:t>
        <a:bodyPr/>
        <a:lstStyle/>
        <a:p>
          <a:endParaRPr lang="en-US" sz="1800" dirty="0">
            <a:latin typeface="Garamond"/>
            <a:cs typeface="Garamond"/>
          </a:endParaRPr>
        </a:p>
      </dgm:t>
    </dgm:pt>
    <dgm:pt modelId="{1C63E4CB-E879-A44E-827D-E75A81F7140B}" type="parTrans" cxnId="{C513F10A-36E9-9E4D-9B4F-400B6E842C4C}">
      <dgm:prSet/>
      <dgm:spPr/>
      <dgm:t>
        <a:bodyPr/>
        <a:lstStyle/>
        <a:p>
          <a:endParaRPr lang="en-US"/>
        </a:p>
      </dgm:t>
    </dgm:pt>
    <dgm:pt modelId="{D81B84EE-242D-4B42-8F7B-9758B1B6AE0B}" type="sibTrans" cxnId="{C513F10A-36E9-9E4D-9B4F-400B6E842C4C}">
      <dgm:prSet/>
      <dgm:spPr/>
      <dgm:t>
        <a:bodyPr/>
        <a:lstStyle/>
        <a:p>
          <a:endParaRPr lang="en-US"/>
        </a:p>
      </dgm:t>
    </dgm:pt>
    <dgm:pt modelId="{A4CAAD54-0F3C-3C40-B7C3-354304C90288}" type="pres">
      <dgm:prSet presAssocID="{08504CBC-AF8F-D042-84A8-F6875F6A8EF9}" presName="compositeShape" presStyleCnt="0">
        <dgm:presLayoutVars>
          <dgm:chMax val="9"/>
          <dgm:dir/>
          <dgm:resizeHandles val="exact"/>
        </dgm:presLayoutVars>
      </dgm:prSet>
      <dgm:spPr/>
      <dgm:t>
        <a:bodyPr/>
        <a:lstStyle/>
        <a:p>
          <a:endParaRPr lang="en-US"/>
        </a:p>
      </dgm:t>
    </dgm:pt>
    <dgm:pt modelId="{98FCDA0B-33DA-0D4E-9D56-ABC7DF6EBD35}" type="pres">
      <dgm:prSet presAssocID="{08504CBC-AF8F-D042-84A8-F6875F6A8EF9}" presName="triangle1" presStyleLbl="node1" presStyleIdx="0" presStyleCnt="4">
        <dgm:presLayoutVars>
          <dgm:bulletEnabled val="1"/>
        </dgm:presLayoutVars>
      </dgm:prSet>
      <dgm:spPr/>
      <dgm:t>
        <a:bodyPr/>
        <a:lstStyle/>
        <a:p>
          <a:endParaRPr lang="en-US"/>
        </a:p>
      </dgm:t>
    </dgm:pt>
    <dgm:pt modelId="{BA243FC5-0797-7B46-B3A0-8BCDCCCC2A3C}" type="pres">
      <dgm:prSet presAssocID="{08504CBC-AF8F-D042-84A8-F6875F6A8EF9}" presName="triangle2" presStyleLbl="node1" presStyleIdx="1" presStyleCnt="4">
        <dgm:presLayoutVars>
          <dgm:bulletEnabled val="1"/>
        </dgm:presLayoutVars>
      </dgm:prSet>
      <dgm:spPr/>
      <dgm:t>
        <a:bodyPr/>
        <a:lstStyle/>
        <a:p>
          <a:endParaRPr lang="en-US"/>
        </a:p>
      </dgm:t>
    </dgm:pt>
    <dgm:pt modelId="{D0453ECE-058B-194B-A8EA-EDDE563E8207}" type="pres">
      <dgm:prSet presAssocID="{08504CBC-AF8F-D042-84A8-F6875F6A8EF9}" presName="triangle3" presStyleLbl="node1" presStyleIdx="2" presStyleCnt="4">
        <dgm:presLayoutVars>
          <dgm:bulletEnabled val="1"/>
        </dgm:presLayoutVars>
      </dgm:prSet>
      <dgm:spPr/>
      <dgm:t>
        <a:bodyPr/>
        <a:lstStyle/>
        <a:p>
          <a:endParaRPr lang="en-US"/>
        </a:p>
      </dgm:t>
    </dgm:pt>
    <dgm:pt modelId="{E3D409AB-1EC5-2943-AF93-C36B6CD6E0FF}" type="pres">
      <dgm:prSet presAssocID="{08504CBC-AF8F-D042-84A8-F6875F6A8EF9}" presName="triangle4" presStyleLbl="node1" presStyleIdx="3" presStyleCnt="4">
        <dgm:presLayoutVars>
          <dgm:bulletEnabled val="1"/>
        </dgm:presLayoutVars>
      </dgm:prSet>
      <dgm:spPr/>
      <dgm:t>
        <a:bodyPr/>
        <a:lstStyle/>
        <a:p>
          <a:endParaRPr lang="en-US"/>
        </a:p>
      </dgm:t>
    </dgm:pt>
  </dgm:ptLst>
  <dgm:cxnLst>
    <dgm:cxn modelId="{B806370C-ADEC-9144-8ED1-D0243FC4D4CE}" srcId="{08504CBC-AF8F-D042-84A8-F6875F6A8EF9}" destId="{33717FB7-50CB-8047-9AF3-025D7804EDF5}" srcOrd="0" destOrd="0" parTransId="{01CA8C16-90BA-C843-B792-1B68BE8CB6A0}" sibTransId="{C31A42FE-6E03-A940-A453-ADA34C3A12F4}"/>
    <dgm:cxn modelId="{C513F10A-36E9-9E4D-9B4F-400B6E842C4C}" srcId="{08504CBC-AF8F-D042-84A8-F6875F6A8EF9}" destId="{B94313D4-93F6-C84B-880C-259CFE5BEB6A}" srcOrd="3" destOrd="0" parTransId="{1C63E4CB-E879-A44E-827D-E75A81F7140B}" sibTransId="{D81B84EE-242D-4B42-8F7B-9758B1B6AE0B}"/>
    <dgm:cxn modelId="{9B10D8F9-0232-C84A-8CC0-2B2B002A2AD7}" type="presOf" srcId="{DEC59C42-F662-D14C-AC24-63528489ECA0}" destId="{D0453ECE-058B-194B-A8EA-EDDE563E8207}" srcOrd="0" destOrd="0" presId="urn:microsoft.com/office/officeart/2005/8/layout/pyramid4"/>
    <dgm:cxn modelId="{A8B035C0-BB01-414E-AF84-BCC6E06FC724}" type="presOf" srcId="{B94313D4-93F6-C84B-880C-259CFE5BEB6A}" destId="{E3D409AB-1EC5-2943-AF93-C36B6CD6E0FF}" srcOrd="0" destOrd="0" presId="urn:microsoft.com/office/officeart/2005/8/layout/pyramid4"/>
    <dgm:cxn modelId="{33D800A6-CB20-1644-8231-BE7C85C0F303}" srcId="{08504CBC-AF8F-D042-84A8-F6875F6A8EF9}" destId="{AFDB2D8D-7637-D24F-ABFE-89F429495653}" srcOrd="1" destOrd="0" parTransId="{03E1B033-D776-0D4D-845D-0420C6DC7CE7}" sibTransId="{6D7F9D5D-FD8F-2C48-93D1-41D501BF9909}"/>
    <dgm:cxn modelId="{55B2C9AA-0AED-594F-A12C-DF3033D01115}" type="presOf" srcId="{33717FB7-50CB-8047-9AF3-025D7804EDF5}" destId="{98FCDA0B-33DA-0D4E-9D56-ABC7DF6EBD35}" srcOrd="0" destOrd="0" presId="urn:microsoft.com/office/officeart/2005/8/layout/pyramid4"/>
    <dgm:cxn modelId="{C0A4586A-4069-7042-A6E5-776F4C39E02B}" type="presOf" srcId="{08504CBC-AF8F-D042-84A8-F6875F6A8EF9}" destId="{A4CAAD54-0F3C-3C40-B7C3-354304C90288}" srcOrd="0" destOrd="0" presId="urn:microsoft.com/office/officeart/2005/8/layout/pyramid4"/>
    <dgm:cxn modelId="{52DFF077-DFBF-2640-BF65-72AAE0EB27B9}" srcId="{08504CBC-AF8F-D042-84A8-F6875F6A8EF9}" destId="{DEC59C42-F662-D14C-AC24-63528489ECA0}" srcOrd="2" destOrd="0" parTransId="{1BA92D8A-DB41-3044-A2DB-217212A94809}" sibTransId="{22004432-F373-5945-BF43-8EB37263F709}"/>
    <dgm:cxn modelId="{7BFCC6A8-18A8-F84E-9CA4-D1FC2FAEEC8B}" type="presOf" srcId="{AFDB2D8D-7637-D24F-ABFE-89F429495653}" destId="{BA243FC5-0797-7B46-B3A0-8BCDCCCC2A3C}" srcOrd="0" destOrd="0" presId="urn:microsoft.com/office/officeart/2005/8/layout/pyramid4"/>
    <dgm:cxn modelId="{4069DC0D-CFD6-2144-AD53-2F832EEBCBA2}" type="presParOf" srcId="{A4CAAD54-0F3C-3C40-B7C3-354304C90288}" destId="{98FCDA0B-33DA-0D4E-9D56-ABC7DF6EBD35}" srcOrd="0" destOrd="0" presId="urn:microsoft.com/office/officeart/2005/8/layout/pyramid4"/>
    <dgm:cxn modelId="{45241F7F-2CCD-9749-9409-A65CD5142C40}" type="presParOf" srcId="{A4CAAD54-0F3C-3C40-B7C3-354304C90288}" destId="{BA243FC5-0797-7B46-B3A0-8BCDCCCC2A3C}" srcOrd="1" destOrd="0" presId="urn:microsoft.com/office/officeart/2005/8/layout/pyramid4"/>
    <dgm:cxn modelId="{3858301E-DD8A-E04E-B2FC-78F2BE32012B}" type="presParOf" srcId="{A4CAAD54-0F3C-3C40-B7C3-354304C90288}" destId="{D0453ECE-058B-194B-A8EA-EDDE563E8207}" srcOrd="2" destOrd="0" presId="urn:microsoft.com/office/officeart/2005/8/layout/pyramid4"/>
    <dgm:cxn modelId="{BE030732-855C-764C-8DBD-9EAFB774AAA9}" type="presParOf" srcId="{A4CAAD54-0F3C-3C40-B7C3-354304C90288}" destId="{E3D409AB-1EC5-2943-AF93-C36B6CD6E0FF}"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504CBC-AF8F-D042-84A8-F6875F6A8EF9}" type="doc">
      <dgm:prSet loTypeId="urn:microsoft.com/office/officeart/2005/8/layout/pyramid4" loCatId="pyramid" qsTypeId="urn:microsoft.com/office/officeart/2005/8/quickstyle/simple4" qsCatId="simple" csTypeId="urn:microsoft.com/office/officeart/2005/8/colors/accent1_2" csCatId="accent1" phldr="1"/>
      <dgm:spPr/>
      <dgm:t>
        <a:bodyPr/>
        <a:lstStyle/>
        <a:p>
          <a:endParaRPr lang="en-US"/>
        </a:p>
      </dgm:t>
    </dgm:pt>
    <dgm:pt modelId="{33717FB7-50CB-8047-9AF3-025D7804EDF5}">
      <dgm:prSet phldrT="[Text]"/>
      <dgm:spPr>
        <a:solidFill>
          <a:srgbClr val="CCFFCC"/>
        </a:solidFill>
      </dgm:spPr>
      <dgm:t>
        <a:bodyPr/>
        <a:lstStyle/>
        <a:p>
          <a:r>
            <a:rPr lang="en-US" dirty="0" smtClean="0">
              <a:solidFill>
                <a:schemeClr val="tx1"/>
              </a:solidFill>
              <a:latin typeface="Garamond"/>
              <a:cs typeface="Garamond"/>
            </a:rPr>
            <a:t>Board of Directors</a:t>
          </a:r>
          <a:endParaRPr lang="en-US" dirty="0">
            <a:solidFill>
              <a:schemeClr val="tx1"/>
            </a:solidFill>
            <a:latin typeface="Garamond"/>
            <a:cs typeface="Garamond"/>
          </a:endParaRPr>
        </a:p>
      </dgm:t>
    </dgm:pt>
    <dgm:pt modelId="{01CA8C16-90BA-C843-B792-1B68BE8CB6A0}" type="parTrans" cxnId="{B806370C-ADEC-9144-8ED1-D0243FC4D4CE}">
      <dgm:prSet/>
      <dgm:spPr/>
      <dgm:t>
        <a:bodyPr/>
        <a:lstStyle/>
        <a:p>
          <a:endParaRPr lang="en-US"/>
        </a:p>
      </dgm:t>
    </dgm:pt>
    <dgm:pt modelId="{C31A42FE-6E03-A940-A453-ADA34C3A12F4}" type="sibTrans" cxnId="{B806370C-ADEC-9144-8ED1-D0243FC4D4CE}">
      <dgm:prSet/>
      <dgm:spPr/>
      <dgm:t>
        <a:bodyPr/>
        <a:lstStyle/>
        <a:p>
          <a:endParaRPr lang="en-US"/>
        </a:p>
      </dgm:t>
    </dgm:pt>
    <dgm:pt modelId="{AFDB2D8D-7637-D24F-ABFE-89F429495653}">
      <dgm:prSet phldrT="[Text]" custT="1"/>
      <dgm:spPr>
        <a:solidFill>
          <a:srgbClr val="39B6DE"/>
        </a:solidFill>
      </dgm:spPr>
      <dgm:t>
        <a:bodyPr/>
        <a:lstStyle/>
        <a:p>
          <a:r>
            <a:rPr lang="en-US" sz="1800" dirty="0" smtClean="0">
              <a:solidFill>
                <a:schemeClr val="tx1"/>
              </a:solidFill>
              <a:latin typeface="Arial Narrow"/>
              <a:cs typeface="Garamond"/>
            </a:rPr>
            <a:t>Lawyers</a:t>
          </a:r>
          <a:endParaRPr lang="en-US" sz="1800" dirty="0">
            <a:solidFill>
              <a:schemeClr val="tx1"/>
            </a:solidFill>
            <a:latin typeface="Arial Narrow"/>
            <a:cs typeface="Garamond"/>
          </a:endParaRPr>
        </a:p>
      </dgm:t>
    </dgm:pt>
    <dgm:pt modelId="{03E1B033-D776-0D4D-845D-0420C6DC7CE7}" type="parTrans" cxnId="{33D800A6-CB20-1644-8231-BE7C85C0F303}">
      <dgm:prSet/>
      <dgm:spPr/>
      <dgm:t>
        <a:bodyPr/>
        <a:lstStyle/>
        <a:p>
          <a:endParaRPr lang="en-US"/>
        </a:p>
      </dgm:t>
    </dgm:pt>
    <dgm:pt modelId="{6D7F9D5D-FD8F-2C48-93D1-41D501BF9909}" type="sibTrans" cxnId="{33D800A6-CB20-1644-8231-BE7C85C0F303}">
      <dgm:prSet/>
      <dgm:spPr/>
      <dgm:t>
        <a:bodyPr/>
        <a:lstStyle/>
        <a:p>
          <a:endParaRPr lang="en-US"/>
        </a:p>
      </dgm:t>
    </dgm:pt>
    <dgm:pt modelId="{DEC59C42-F662-D14C-AC24-63528489ECA0}">
      <dgm:prSet phldrT="[Text]" custT="1"/>
      <dgm:spPr>
        <a:solidFill>
          <a:schemeClr val="accent1"/>
        </a:solidFill>
      </dgm:spPr>
      <dgm:t>
        <a:bodyPr/>
        <a:lstStyle/>
        <a:p>
          <a:endParaRPr lang="en-US" sz="1700" dirty="0">
            <a:latin typeface="Garamond"/>
            <a:cs typeface="Garamond"/>
          </a:endParaRPr>
        </a:p>
      </dgm:t>
    </dgm:pt>
    <dgm:pt modelId="{1BA92D8A-DB41-3044-A2DB-217212A94809}" type="parTrans" cxnId="{52DFF077-DFBF-2640-BF65-72AAE0EB27B9}">
      <dgm:prSet/>
      <dgm:spPr/>
      <dgm:t>
        <a:bodyPr/>
        <a:lstStyle/>
        <a:p>
          <a:endParaRPr lang="en-US"/>
        </a:p>
      </dgm:t>
    </dgm:pt>
    <dgm:pt modelId="{22004432-F373-5945-BF43-8EB37263F709}" type="sibTrans" cxnId="{52DFF077-DFBF-2640-BF65-72AAE0EB27B9}">
      <dgm:prSet/>
      <dgm:spPr/>
      <dgm:t>
        <a:bodyPr/>
        <a:lstStyle/>
        <a:p>
          <a:endParaRPr lang="en-US"/>
        </a:p>
      </dgm:t>
    </dgm:pt>
    <dgm:pt modelId="{B94313D4-93F6-C84B-880C-259CFE5BEB6A}">
      <dgm:prSet phldrT="[Text]" custT="1"/>
      <dgm:spPr/>
      <dgm:t>
        <a:bodyPr/>
        <a:lstStyle/>
        <a:p>
          <a:endParaRPr lang="en-US" sz="1800" dirty="0">
            <a:latin typeface="Garamond"/>
            <a:cs typeface="Garamond"/>
          </a:endParaRPr>
        </a:p>
      </dgm:t>
    </dgm:pt>
    <dgm:pt modelId="{1C63E4CB-E879-A44E-827D-E75A81F7140B}" type="parTrans" cxnId="{C513F10A-36E9-9E4D-9B4F-400B6E842C4C}">
      <dgm:prSet/>
      <dgm:spPr/>
      <dgm:t>
        <a:bodyPr/>
        <a:lstStyle/>
        <a:p>
          <a:endParaRPr lang="en-US"/>
        </a:p>
      </dgm:t>
    </dgm:pt>
    <dgm:pt modelId="{D81B84EE-242D-4B42-8F7B-9758B1B6AE0B}" type="sibTrans" cxnId="{C513F10A-36E9-9E4D-9B4F-400B6E842C4C}">
      <dgm:prSet/>
      <dgm:spPr/>
      <dgm:t>
        <a:bodyPr/>
        <a:lstStyle/>
        <a:p>
          <a:endParaRPr lang="en-US"/>
        </a:p>
      </dgm:t>
    </dgm:pt>
    <dgm:pt modelId="{A4CAAD54-0F3C-3C40-B7C3-354304C90288}" type="pres">
      <dgm:prSet presAssocID="{08504CBC-AF8F-D042-84A8-F6875F6A8EF9}" presName="compositeShape" presStyleCnt="0">
        <dgm:presLayoutVars>
          <dgm:chMax val="9"/>
          <dgm:dir/>
          <dgm:resizeHandles val="exact"/>
        </dgm:presLayoutVars>
      </dgm:prSet>
      <dgm:spPr/>
      <dgm:t>
        <a:bodyPr/>
        <a:lstStyle/>
        <a:p>
          <a:endParaRPr lang="en-US"/>
        </a:p>
      </dgm:t>
    </dgm:pt>
    <dgm:pt modelId="{98FCDA0B-33DA-0D4E-9D56-ABC7DF6EBD35}" type="pres">
      <dgm:prSet presAssocID="{08504CBC-AF8F-D042-84A8-F6875F6A8EF9}" presName="triangle1" presStyleLbl="node1" presStyleIdx="0" presStyleCnt="4">
        <dgm:presLayoutVars>
          <dgm:bulletEnabled val="1"/>
        </dgm:presLayoutVars>
      </dgm:prSet>
      <dgm:spPr/>
      <dgm:t>
        <a:bodyPr/>
        <a:lstStyle/>
        <a:p>
          <a:endParaRPr lang="en-US"/>
        </a:p>
      </dgm:t>
    </dgm:pt>
    <dgm:pt modelId="{BA243FC5-0797-7B46-B3A0-8BCDCCCC2A3C}" type="pres">
      <dgm:prSet presAssocID="{08504CBC-AF8F-D042-84A8-F6875F6A8EF9}" presName="triangle2" presStyleLbl="node1" presStyleIdx="1" presStyleCnt="4">
        <dgm:presLayoutVars>
          <dgm:bulletEnabled val="1"/>
        </dgm:presLayoutVars>
      </dgm:prSet>
      <dgm:spPr/>
      <dgm:t>
        <a:bodyPr/>
        <a:lstStyle/>
        <a:p>
          <a:endParaRPr lang="en-US"/>
        </a:p>
      </dgm:t>
    </dgm:pt>
    <dgm:pt modelId="{D0453ECE-058B-194B-A8EA-EDDE563E8207}" type="pres">
      <dgm:prSet presAssocID="{08504CBC-AF8F-D042-84A8-F6875F6A8EF9}" presName="triangle3" presStyleLbl="node1" presStyleIdx="2" presStyleCnt="4">
        <dgm:presLayoutVars>
          <dgm:bulletEnabled val="1"/>
        </dgm:presLayoutVars>
      </dgm:prSet>
      <dgm:spPr/>
      <dgm:t>
        <a:bodyPr/>
        <a:lstStyle/>
        <a:p>
          <a:endParaRPr lang="en-US"/>
        </a:p>
      </dgm:t>
    </dgm:pt>
    <dgm:pt modelId="{E3D409AB-1EC5-2943-AF93-C36B6CD6E0FF}" type="pres">
      <dgm:prSet presAssocID="{08504CBC-AF8F-D042-84A8-F6875F6A8EF9}" presName="triangle4" presStyleLbl="node1" presStyleIdx="3" presStyleCnt="4">
        <dgm:presLayoutVars>
          <dgm:bulletEnabled val="1"/>
        </dgm:presLayoutVars>
      </dgm:prSet>
      <dgm:spPr/>
      <dgm:t>
        <a:bodyPr/>
        <a:lstStyle/>
        <a:p>
          <a:endParaRPr lang="en-US"/>
        </a:p>
      </dgm:t>
    </dgm:pt>
  </dgm:ptLst>
  <dgm:cxnLst>
    <dgm:cxn modelId="{B806370C-ADEC-9144-8ED1-D0243FC4D4CE}" srcId="{08504CBC-AF8F-D042-84A8-F6875F6A8EF9}" destId="{33717FB7-50CB-8047-9AF3-025D7804EDF5}" srcOrd="0" destOrd="0" parTransId="{01CA8C16-90BA-C843-B792-1B68BE8CB6A0}" sibTransId="{C31A42FE-6E03-A940-A453-ADA34C3A12F4}"/>
    <dgm:cxn modelId="{C513F10A-36E9-9E4D-9B4F-400B6E842C4C}" srcId="{08504CBC-AF8F-D042-84A8-F6875F6A8EF9}" destId="{B94313D4-93F6-C84B-880C-259CFE5BEB6A}" srcOrd="3" destOrd="0" parTransId="{1C63E4CB-E879-A44E-827D-E75A81F7140B}" sibTransId="{D81B84EE-242D-4B42-8F7B-9758B1B6AE0B}"/>
    <dgm:cxn modelId="{33D800A6-CB20-1644-8231-BE7C85C0F303}" srcId="{08504CBC-AF8F-D042-84A8-F6875F6A8EF9}" destId="{AFDB2D8D-7637-D24F-ABFE-89F429495653}" srcOrd="1" destOrd="0" parTransId="{03E1B033-D776-0D4D-845D-0420C6DC7CE7}" sibTransId="{6D7F9D5D-FD8F-2C48-93D1-41D501BF9909}"/>
    <dgm:cxn modelId="{B5C8ABD7-8690-0D4F-9011-A027189CEC26}" type="presOf" srcId="{08504CBC-AF8F-D042-84A8-F6875F6A8EF9}" destId="{A4CAAD54-0F3C-3C40-B7C3-354304C90288}" srcOrd="0" destOrd="0" presId="urn:microsoft.com/office/officeart/2005/8/layout/pyramid4"/>
    <dgm:cxn modelId="{3C53B616-647A-DD4D-8AE7-4C6967E6B481}" type="presOf" srcId="{AFDB2D8D-7637-D24F-ABFE-89F429495653}" destId="{BA243FC5-0797-7B46-B3A0-8BCDCCCC2A3C}" srcOrd="0" destOrd="0" presId="urn:microsoft.com/office/officeart/2005/8/layout/pyramid4"/>
    <dgm:cxn modelId="{52DFF077-DFBF-2640-BF65-72AAE0EB27B9}" srcId="{08504CBC-AF8F-D042-84A8-F6875F6A8EF9}" destId="{DEC59C42-F662-D14C-AC24-63528489ECA0}" srcOrd="2" destOrd="0" parTransId="{1BA92D8A-DB41-3044-A2DB-217212A94809}" sibTransId="{22004432-F373-5945-BF43-8EB37263F709}"/>
    <dgm:cxn modelId="{0BCA923A-3678-8642-801B-06506781B2A1}" type="presOf" srcId="{DEC59C42-F662-D14C-AC24-63528489ECA0}" destId="{D0453ECE-058B-194B-A8EA-EDDE563E8207}" srcOrd="0" destOrd="0" presId="urn:microsoft.com/office/officeart/2005/8/layout/pyramid4"/>
    <dgm:cxn modelId="{FE99CB2D-F032-BC44-B9FE-5B40E6271A50}" type="presOf" srcId="{B94313D4-93F6-C84B-880C-259CFE5BEB6A}" destId="{E3D409AB-1EC5-2943-AF93-C36B6CD6E0FF}" srcOrd="0" destOrd="0" presId="urn:microsoft.com/office/officeart/2005/8/layout/pyramid4"/>
    <dgm:cxn modelId="{C69881F4-E22C-3945-A449-7179CE7907D4}" type="presOf" srcId="{33717FB7-50CB-8047-9AF3-025D7804EDF5}" destId="{98FCDA0B-33DA-0D4E-9D56-ABC7DF6EBD35}" srcOrd="0" destOrd="0" presId="urn:microsoft.com/office/officeart/2005/8/layout/pyramid4"/>
    <dgm:cxn modelId="{053902CA-C4A8-4A41-B813-5904B51644D3}" type="presParOf" srcId="{A4CAAD54-0F3C-3C40-B7C3-354304C90288}" destId="{98FCDA0B-33DA-0D4E-9D56-ABC7DF6EBD35}" srcOrd="0" destOrd="0" presId="urn:microsoft.com/office/officeart/2005/8/layout/pyramid4"/>
    <dgm:cxn modelId="{D263681C-78C5-C643-A722-498D0D5D65C4}" type="presParOf" srcId="{A4CAAD54-0F3C-3C40-B7C3-354304C90288}" destId="{BA243FC5-0797-7B46-B3A0-8BCDCCCC2A3C}" srcOrd="1" destOrd="0" presId="urn:microsoft.com/office/officeart/2005/8/layout/pyramid4"/>
    <dgm:cxn modelId="{E1B03903-1984-9C42-8AB7-BF7BBDE1DFE8}" type="presParOf" srcId="{A4CAAD54-0F3C-3C40-B7C3-354304C90288}" destId="{D0453ECE-058B-194B-A8EA-EDDE563E8207}" srcOrd="2" destOrd="0" presId="urn:microsoft.com/office/officeart/2005/8/layout/pyramid4"/>
    <dgm:cxn modelId="{0252BF6F-A149-DF4F-A949-B3586C0D2076}" type="presParOf" srcId="{A4CAAD54-0F3C-3C40-B7C3-354304C90288}" destId="{E3D409AB-1EC5-2943-AF93-C36B6CD6E0FF}"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504CBC-AF8F-D042-84A8-F6875F6A8EF9}" type="doc">
      <dgm:prSet loTypeId="urn:microsoft.com/office/officeart/2005/8/layout/pyramid4" loCatId="pyramid" qsTypeId="urn:microsoft.com/office/officeart/2005/8/quickstyle/simple4" qsCatId="simple" csTypeId="urn:microsoft.com/office/officeart/2005/8/colors/accent1_2" csCatId="accent1" phldr="1"/>
      <dgm:spPr/>
      <dgm:t>
        <a:bodyPr/>
        <a:lstStyle/>
        <a:p>
          <a:endParaRPr lang="en-US"/>
        </a:p>
      </dgm:t>
    </dgm:pt>
    <dgm:pt modelId="{33717FB7-50CB-8047-9AF3-025D7804EDF5}">
      <dgm:prSet phldrT="[Text]"/>
      <dgm:spPr>
        <a:solidFill>
          <a:srgbClr val="CCFFCC"/>
        </a:solidFill>
      </dgm:spPr>
      <dgm:t>
        <a:bodyPr/>
        <a:lstStyle/>
        <a:p>
          <a:r>
            <a:rPr lang="en-US" dirty="0" smtClean="0">
              <a:solidFill>
                <a:schemeClr val="tx1"/>
              </a:solidFill>
              <a:latin typeface="Garamond"/>
              <a:cs typeface="Garamond"/>
            </a:rPr>
            <a:t>Board of Directors</a:t>
          </a:r>
          <a:endParaRPr lang="en-US" dirty="0">
            <a:solidFill>
              <a:schemeClr val="tx1"/>
            </a:solidFill>
            <a:latin typeface="Garamond"/>
            <a:cs typeface="Garamond"/>
          </a:endParaRPr>
        </a:p>
      </dgm:t>
    </dgm:pt>
    <dgm:pt modelId="{01CA8C16-90BA-C843-B792-1B68BE8CB6A0}" type="parTrans" cxnId="{B806370C-ADEC-9144-8ED1-D0243FC4D4CE}">
      <dgm:prSet/>
      <dgm:spPr/>
      <dgm:t>
        <a:bodyPr/>
        <a:lstStyle/>
        <a:p>
          <a:endParaRPr lang="en-US"/>
        </a:p>
      </dgm:t>
    </dgm:pt>
    <dgm:pt modelId="{C31A42FE-6E03-A940-A453-ADA34C3A12F4}" type="sibTrans" cxnId="{B806370C-ADEC-9144-8ED1-D0243FC4D4CE}">
      <dgm:prSet/>
      <dgm:spPr/>
      <dgm:t>
        <a:bodyPr/>
        <a:lstStyle/>
        <a:p>
          <a:endParaRPr lang="en-US"/>
        </a:p>
      </dgm:t>
    </dgm:pt>
    <dgm:pt modelId="{AFDB2D8D-7637-D24F-ABFE-89F429495653}">
      <dgm:prSet phldrT="[Text]" custT="1"/>
      <dgm:spPr>
        <a:solidFill>
          <a:srgbClr val="39B6DE"/>
        </a:solidFill>
      </dgm:spPr>
      <dgm:t>
        <a:bodyPr/>
        <a:lstStyle/>
        <a:p>
          <a:r>
            <a:rPr lang="en-US" sz="1800" dirty="0" smtClean="0">
              <a:solidFill>
                <a:schemeClr val="tx1"/>
              </a:solidFill>
              <a:latin typeface="Arial Narrow"/>
              <a:cs typeface="Garamond"/>
            </a:rPr>
            <a:t>Lawyers</a:t>
          </a:r>
          <a:endParaRPr lang="en-US" sz="1800" dirty="0">
            <a:solidFill>
              <a:schemeClr val="tx1"/>
            </a:solidFill>
            <a:latin typeface="Arial Narrow"/>
            <a:cs typeface="Garamond"/>
          </a:endParaRPr>
        </a:p>
      </dgm:t>
    </dgm:pt>
    <dgm:pt modelId="{03E1B033-D776-0D4D-845D-0420C6DC7CE7}" type="parTrans" cxnId="{33D800A6-CB20-1644-8231-BE7C85C0F303}">
      <dgm:prSet/>
      <dgm:spPr/>
      <dgm:t>
        <a:bodyPr/>
        <a:lstStyle/>
        <a:p>
          <a:endParaRPr lang="en-US"/>
        </a:p>
      </dgm:t>
    </dgm:pt>
    <dgm:pt modelId="{6D7F9D5D-FD8F-2C48-93D1-41D501BF9909}" type="sibTrans" cxnId="{33D800A6-CB20-1644-8231-BE7C85C0F303}">
      <dgm:prSet/>
      <dgm:spPr/>
      <dgm:t>
        <a:bodyPr/>
        <a:lstStyle/>
        <a:p>
          <a:endParaRPr lang="en-US"/>
        </a:p>
      </dgm:t>
    </dgm:pt>
    <dgm:pt modelId="{DEC59C42-F662-D14C-AC24-63528489ECA0}">
      <dgm:prSet phldrT="[Text]" custT="1"/>
      <dgm:spPr>
        <a:solidFill>
          <a:schemeClr val="accent1"/>
        </a:solidFill>
      </dgm:spPr>
      <dgm:t>
        <a:bodyPr/>
        <a:lstStyle/>
        <a:p>
          <a:endParaRPr lang="en-US" sz="1700" dirty="0">
            <a:latin typeface="Garamond"/>
            <a:cs typeface="Garamond"/>
          </a:endParaRPr>
        </a:p>
      </dgm:t>
    </dgm:pt>
    <dgm:pt modelId="{1BA92D8A-DB41-3044-A2DB-217212A94809}" type="parTrans" cxnId="{52DFF077-DFBF-2640-BF65-72AAE0EB27B9}">
      <dgm:prSet/>
      <dgm:spPr/>
      <dgm:t>
        <a:bodyPr/>
        <a:lstStyle/>
        <a:p>
          <a:endParaRPr lang="en-US"/>
        </a:p>
      </dgm:t>
    </dgm:pt>
    <dgm:pt modelId="{22004432-F373-5945-BF43-8EB37263F709}" type="sibTrans" cxnId="{52DFF077-DFBF-2640-BF65-72AAE0EB27B9}">
      <dgm:prSet/>
      <dgm:spPr/>
      <dgm:t>
        <a:bodyPr/>
        <a:lstStyle/>
        <a:p>
          <a:endParaRPr lang="en-US"/>
        </a:p>
      </dgm:t>
    </dgm:pt>
    <dgm:pt modelId="{B94313D4-93F6-C84B-880C-259CFE5BEB6A}">
      <dgm:prSet phldrT="[Text]" custT="1"/>
      <dgm:spPr>
        <a:solidFill>
          <a:srgbClr val="CBA36D"/>
        </a:solidFill>
      </dgm:spPr>
      <dgm:t>
        <a:bodyPr/>
        <a:lstStyle/>
        <a:p>
          <a:r>
            <a:rPr lang="en-US" sz="1600" dirty="0" smtClean="0">
              <a:solidFill>
                <a:schemeClr val="tx1"/>
              </a:solidFill>
              <a:latin typeface="Arial Narrow"/>
              <a:cs typeface="Garamond"/>
            </a:rPr>
            <a:t>Accoun-tants &amp; ratings agencies</a:t>
          </a:r>
          <a:endParaRPr lang="en-US" sz="1600" dirty="0">
            <a:solidFill>
              <a:schemeClr val="tx1"/>
            </a:solidFill>
            <a:latin typeface="Arial Narrow"/>
            <a:cs typeface="Garamond"/>
          </a:endParaRPr>
        </a:p>
      </dgm:t>
    </dgm:pt>
    <dgm:pt modelId="{1C63E4CB-E879-A44E-827D-E75A81F7140B}" type="parTrans" cxnId="{C513F10A-36E9-9E4D-9B4F-400B6E842C4C}">
      <dgm:prSet/>
      <dgm:spPr/>
      <dgm:t>
        <a:bodyPr/>
        <a:lstStyle/>
        <a:p>
          <a:endParaRPr lang="en-US"/>
        </a:p>
      </dgm:t>
    </dgm:pt>
    <dgm:pt modelId="{D81B84EE-242D-4B42-8F7B-9758B1B6AE0B}" type="sibTrans" cxnId="{C513F10A-36E9-9E4D-9B4F-400B6E842C4C}">
      <dgm:prSet/>
      <dgm:spPr/>
      <dgm:t>
        <a:bodyPr/>
        <a:lstStyle/>
        <a:p>
          <a:endParaRPr lang="en-US"/>
        </a:p>
      </dgm:t>
    </dgm:pt>
    <dgm:pt modelId="{A4CAAD54-0F3C-3C40-B7C3-354304C90288}" type="pres">
      <dgm:prSet presAssocID="{08504CBC-AF8F-D042-84A8-F6875F6A8EF9}" presName="compositeShape" presStyleCnt="0">
        <dgm:presLayoutVars>
          <dgm:chMax val="9"/>
          <dgm:dir/>
          <dgm:resizeHandles val="exact"/>
        </dgm:presLayoutVars>
      </dgm:prSet>
      <dgm:spPr/>
      <dgm:t>
        <a:bodyPr/>
        <a:lstStyle/>
        <a:p>
          <a:endParaRPr lang="en-US"/>
        </a:p>
      </dgm:t>
    </dgm:pt>
    <dgm:pt modelId="{98FCDA0B-33DA-0D4E-9D56-ABC7DF6EBD35}" type="pres">
      <dgm:prSet presAssocID="{08504CBC-AF8F-D042-84A8-F6875F6A8EF9}" presName="triangle1" presStyleLbl="node1" presStyleIdx="0" presStyleCnt="4">
        <dgm:presLayoutVars>
          <dgm:bulletEnabled val="1"/>
        </dgm:presLayoutVars>
      </dgm:prSet>
      <dgm:spPr/>
      <dgm:t>
        <a:bodyPr/>
        <a:lstStyle/>
        <a:p>
          <a:endParaRPr lang="en-US"/>
        </a:p>
      </dgm:t>
    </dgm:pt>
    <dgm:pt modelId="{BA243FC5-0797-7B46-B3A0-8BCDCCCC2A3C}" type="pres">
      <dgm:prSet presAssocID="{08504CBC-AF8F-D042-84A8-F6875F6A8EF9}" presName="triangle2" presStyleLbl="node1" presStyleIdx="1" presStyleCnt="4">
        <dgm:presLayoutVars>
          <dgm:bulletEnabled val="1"/>
        </dgm:presLayoutVars>
      </dgm:prSet>
      <dgm:spPr/>
      <dgm:t>
        <a:bodyPr/>
        <a:lstStyle/>
        <a:p>
          <a:endParaRPr lang="en-US"/>
        </a:p>
      </dgm:t>
    </dgm:pt>
    <dgm:pt modelId="{D0453ECE-058B-194B-A8EA-EDDE563E8207}" type="pres">
      <dgm:prSet presAssocID="{08504CBC-AF8F-D042-84A8-F6875F6A8EF9}" presName="triangle3" presStyleLbl="node1" presStyleIdx="2" presStyleCnt="4">
        <dgm:presLayoutVars>
          <dgm:bulletEnabled val="1"/>
        </dgm:presLayoutVars>
      </dgm:prSet>
      <dgm:spPr/>
      <dgm:t>
        <a:bodyPr/>
        <a:lstStyle/>
        <a:p>
          <a:endParaRPr lang="en-US"/>
        </a:p>
      </dgm:t>
    </dgm:pt>
    <dgm:pt modelId="{E3D409AB-1EC5-2943-AF93-C36B6CD6E0FF}" type="pres">
      <dgm:prSet presAssocID="{08504CBC-AF8F-D042-84A8-F6875F6A8EF9}" presName="triangle4" presStyleLbl="node1" presStyleIdx="3" presStyleCnt="4">
        <dgm:presLayoutVars>
          <dgm:bulletEnabled val="1"/>
        </dgm:presLayoutVars>
      </dgm:prSet>
      <dgm:spPr/>
      <dgm:t>
        <a:bodyPr/>
        <a:lstStyle/>
        <a:p>
          <a:endParaRPr lang="en-US"/>
        </a:p>
      </dgm:t>
    </dgm:pt>
  </dgm:ptLst>
  <dgm:cxnLst>
    <dgm:cxn modelId="{B806370C-ADEC-9144-8ED1-D0243FC4D4CE}" srcId="{08504CBC-AF8F-D042-84A8-F6875F6A8EF9}" destId="{33717FB7-50CB-8047-9AF3-025D7804EDF5}" srcOrd="0" destOrd="0" parTransId="{01CA8C16-90BA-C843-B792-1B68BE8CB6A0}" sibTransId="{C31A42FE-6E03-A940-A453-ADA34C3A12F4}"/>
    <dgm:cxn modelId="{0039794F-ACA7-CA45-B530-AFB38D62538C}" type="presOf" srcId="{DEC59C42-F662-D14C-AC24-63528489ECA0}" destId="{D0453ECE-058B-194B-A8EA-EDDE563E8207}" srcOrd="0" destOrd="0" presId="urn:microsoft.com/office/officeart/2005/8/layout/pyramid4"/>
    <dgm:cxn modelId="{C513F10A-36E9-9E4D-9B4F-400B6E842C4C}" srcId="{08504CBC-AF8F-D042-84A8-F6875F6A8EF9}" destId="{B94313D4-93F6-C84B-880C-259CFE5BEB6A}" srcOrd="3" destOrd="0" parTransId="{1C63E4CB-E879-A44E-827D-E75A81F7140B}" sibTransId="{D81B84EE-242D-4B42-8F7B-9758B1B6AE0B}"/>
    <dgm:cxn modelId="{33D800A6-CB20-1644-8231-BE7C85C0F303}" srcId="{08504CBC-AF8F-D042-84A8-F6875F6A8EF9}" destId="{AFDB2D8D-7637-D24F-ABFE-89F429495653}" srcOrd="1" destOrd="0" parTransId="{03E1B033-D776-0D4D-845D-0420C6DC7CE7}" sibTransId="{6D7F9D5D-FD8F-2C48-93D1-41D501BF9909}"/>
    <dgm:cxn modelId="{78CDFBCC-9D4E-3249-8CA3-0784D9E7D730}" type="presOf" srcId="{AFDB2D8D-7637-D24F-ABFE-89F429495653}" destId="{BA243FC5-0797-7B46-B3A0-8BCDCCCC2A3C}" srcOrd="0" destOrd="0" presId="urn:microsoft.com/office/officeart/2005/8/layout/pyramid4"/>
    <dgm:cxn modelId="{52DFF077-DFBF-2640-BF65-72AAE0EB27B9}" srcId="{08504CBC-AF8F-D042-84A8-F6875F6A8EF9}" destId="{DEC59C42-F662-D14C-AC24-63528489ECA0}" srcOrd="2" destOrd="0" parTransId="{1BA92D8A-DB41-3044-A2DB-217212A94809}" sibTransId="{22004432-F373-5945-BF43-8EB37263F709}"/>
    <dgm:cxn modelId="{3A46BEAC-C458-C142-ABC2-C146B0BA1200}" type="presOf" srcId="{08504CBC-AF8F-D042-84A8-F6875F6A8EF9}" destId="{A4CAAD54-0F3C-3C40-B7C3-354304C90288}" srcOrd="0" destOrd="0" presId="urn:microsoft.com/office/officeart/2005/8/layout/pyramid4"/>
    <dgm:cxn modelId="{1D77CD0C-DD47-5246-AE8C-F3B9D04F23E2}" type="presOf" srcId="{B94313D4-93F6-C84B-880C-259CFE5BEB6A}" destId="{E3D409AB-1EC5-2943-AF93-C36B6CD6E0FF}" srcOrd="0" destOrd="0" presId="urn:microsoft.com/office/officeart/2005/8/layout/pyramid4"/>
    <dgm:cxn modelId="{5FDBF673-CEE3-BB4D-9D5C-61F9B48394C8}" type="presOf" srcId="{33717FB7-50CB-8047-9AF3-025D7804EDF5}" destId="{98FCDA0B-33DA-0D4E-9D56-ABC7DF6EBD35}" srcOrd="0" destOrd="0" presId="urn:microsoft.com/office/officeart/2005/8/layout/pyramid4"/>
    <dgm:cxn modelId="{FF03602C-E525-364F-8540-30B70D18604D}" type="presParOf" srcId="{A4CAAD54-0F3C-3C40-B7C3-354304C90288}" destId="{98FCDA0B-33DA-0D4E-9D56-ABC7DF6EBD35}" srcOrd="0" destOrd="0" presId="urn:microsoft.com/office/officeart/2005/8/layout/pyramid4"/>
    <dgm:cxn modelId="{984BD43D-A6AA-664B-B224-7BCDF43D5575}" type="presParOf" srcId="{A4CAAD54-0F3C-3C40-B7C3-354304C90288}" destId="{BA243FC5-0797-7B46-B3A0-8BCDCCCC2A3C}" srcOrd="1" destOrd="0" presId="urn:microsoft.com/office/officeart/2005/8/layout/pyramid4"/>
    <dgm:cxn modelId="{5A0F9F6F-E8FD-DF42-A733-ABF776CCAB36}" type="presParOf" srcId="{A4CAAD54-0F3C-3C40-B7C3-354304C90288}" destId="{D0453ECE-058B-194B-A8EA-EDDE563E8207}" srcOrd="2" destOrd="0" presId="urn:microsoft.com/office/officeart/2005/8/layout/pyramid4"/>
    <dgm:cxn modelId="{E6FF825C-515F-A746-9CDE-57C6BD179894}" type="presParOf" srcId="{A4CAAD54-0F3C-3C40-B7C3-354304C90288}" destId="{E3D409AB-1EC5-2943-AF93-C36B6CD6E0FF}"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504CBC-AF8F-D042-84A8-F6875F6A8EF9}" type="doc">
      <dgm:prSet loTypeId="urn:microsoft.com/office/officeart/2005/8/layout/pyramid4" loCatId="pyramid" qsTypeId="urn:microsoft.com/office/officeart/2005/8/quickstyle/simple4" qsCatId="simple" csTypeId="urn:microsoft.com/office/officeart/2005/8/colors/accent1_2" csCatId="accent1" phldr="1"/>
      <dgm:spPr/>
      <dgm:t>
        <a:bodyPr/>
        <a:lstStyle/>
        <a:p>
          <a:endParaRPr lang="en-US"/>
        </a:p>
      </dgm:t>
    </dgm:pt>
    <dgm:pt modelId="{33717FB7-50CB-8047-9AF3-025D7804EDF5}">
      <dgm:prSet phldrT="[Text]"/>
      <dgm:spPr>
        <a:solidFill>
          <a:srgbClr val="CCFFCC"/>
        </a:solidFill>
      </dgm:spPr>
      <dgm:t>
        <a:bodyPr/>
        <a:lstStyle/>
        <a:p>
          <a:r>
            <a:rPr lang="en-US" dirty="0" smtClean="0">
              <a:solidFill>
                <a:schemeClr val="tx1"/>
              </a:solidFill>
              <a:latin typeface="Garamond"/>
              <a:cs typeface="Garamond"/>
            </a:rPr>
            <a:t>Board of Directors</a:t>
          </a:r>
          <a:endParaRPr lang="en-US" dirty="0">
            <a:solidFill>
              <a:schemeClr val="tx1"/>
            </a:solidFill>
            <a:latin typeface="Garamond"/>
            <a:cs typeface="Garamond"/>
          </a:endParaRPr>
        </a:p>
      </dgm:t>
    </dgm:pt>
    <dgm:pt modelId="{01CA8C16-90BA-C843-B792-1B68BE8CB6A0}" type="parTrans" cxnId="{B806370C-ADEC-9144-8ED1-D0243FC4D4CE}">
      <dgm:prSet/>
      <dgm:spPr/>
      <dgm:t>
        <a:bodyPr/>
        <a:lstStyle/>
        <a:p>
          <a:endParaRPr lang="en-US"/>
        </a:p>
      </dgm:t>
    </dgm:pt>
    <dgm:pt modelId="{C31A42FE-6E03-A940-A453-ADA34C3A12F4}" type="sibTrans" cxnId="{B806370C-ADEC-9144-8ED1-D0243FC4D4CE}">
      <dgm:prSet/>
      <dgm:spPr/>
      <dgm:t>
        <a:bodyPr/>
        <a:lstStyle/>
        <a:p>
          <a:endParaRPr lang="en-US"/>
        </a:p>
      </dgm:t>
    </dgm:pt>
    <dgm:pt modelId="{AFDB2D8D-7637-D24F-ABFE-89F429495653}">
      <dgm:prSet phldrT="[Text]" custT="1"/>
      <dgm:spPr>
        <a:solidFill>
          <a:srgbClr val="39B6DE"/>
        </a:solidFill>
      </dgm:spPr>
      <dgm:t>
        <a:bodyPr/>
        <a:lstStyle/>
        <a:p>
          <a:r>
            <a:rPr lang="en-US" sz="1800" dirty="0" smtClean="0">
              <a:solidFill>
                <a:schemeClr val="tx1"/>
              </a:solidFill>
              <a:latin typeface="Arial Narrow"/>
              <a:cs typeface="Garamond"/>
            </a:rPr>
            <a:t>Lawyers</a:t>
          </a:r>
          <a:endParaRPr lang="en-US" sz="1800" dirty="0">
            <a:solidFill>
              <a:schemeClr val="tx1"/>
            </a:solidFill>
            <a:latin typeface="Arial Narrow"/>
            <a:cs typeface="Garamond"/>
          </a:endParaRPr>
        </a:p>
      </dgm:t>
    </dgm:pt>
    <dgm:pt modelId="{03E1B033-D776-0D4D-845D-0420C6DC7CE7}" type="parTrans" cxnId="{33D800A6-CB20-1644-8231-BE7C85C0F303}">
      <dgm:prSet/>
      <dgm:spPr/>
      <dgm:t>
        <a:bodyPr/>
        <a:lstStyle/>
        <a:p>
          <a:endParaRPr lang="en-US"/>
        </a:p>
      </dgm:t>
    </dgm:pt>
    <dgm:pt modelId="{6D7F9D5D-FD8F-2C48-93D1-41D501BF9909}" type="sibTrans" cxnId="{33D800A6-CB20-1644-8231-BE7C85C0F303}">
      <dgm:prSet/>
      <dgm:spPr/>
      <dgm:t>
        <a:bodyPr/>
        <a:lstStyle/>
        <a:p>
          <a:endParaRPr lang="en-US"/>
        </a:p>
      </dgm:t>
    </dgm:pt>
    <dgm:pt modelId="{DEC59C42-F662-D14C-AC24-63528489ECA0}">
      <dgm:prSet phldrT="[Text]" custT="1"/>
      <dgm:spPr>
        <a:solidFill>
          <a:srgbClr val="801161"/>
        </a:solidFill>
      </dgm:spPr>
      <dgm:t>
        <a:bodyPr/>
        <a:lstStyle/>
        <a:p>
          <a:r>
            <a:rPr lang="en-US" sz="1600" b="1" i="0" dirty="0" smtClean="0">
              <a:solidFill>
                <a:schemeClr val="tx1"/>
              </a:solidFill>
              <a:latin typeface="Arial Narrow"/>
              <a:cs typeface="Garamond"/>
            </a:rPr>
            <a:t>FAILURE</a:t>
          </a:r>
          <a:endParaRPr lang="en-US" sz="1600" b="1" i="0" dirty="0">
            <a:solidFill>
              <a:schemeClr val="tx1"/>
            </a:solidFill>
            <a:latin typeface="Arial Narrow"/>
            <a:cs typeface="Garamond"/>
          </a:endParaRPr>
        </a:p>
      </dgm:t>
    </dgm:pt>
    <dgm:pt modelId="{1BA92D8A-DB41-3044-A2DB-217212A94809}" type="parTrans" cxnId="{52DFF077-DFBF-2640-BF65-72AAE0EB27B9}">
      <dgm:prSet/>
      <dgm:spPr/>
      <dgm:t>
        <a:bodyPr/>
        <a:lstStyle/>
        <a:p>
          <a:endParaRPr lang="en-US"/>
        </a:p>
      </dgm:t>
    </dgm:pt>
    <dgm:pt modelId="{22004432-F373-5945-BF43-8EB37263F709}" type="sibTrans" cxnId="{52DFF077-DFBF-2640-BF65-72AAE0EB27B9}">
      <dgm:prSet/>
      <dgm:spPr/>
      <dgm:t>
        <a:bodyPr/>
        <a:lstStyle/>
        <a:p>
          <a:endParaRPr lang="en-US"/>
        </a:p>
      </dgm:t>
    </dgm:pt>
    <dgm:pt modelId="{B94313D4-93F6-C84B-880C-259CFE5BEB6A}">
      <dgm:prSet phldrT="[Text]" custT="1"/>
      <dgm:spPr>
        <a:solidFill>
          <a:srgbClr val="CBA36D"/>
        </a:solidFill>
      </dgm:spPr>
      <dgm:t>
        <a:bodyPr/>
        <a:lstStyle/>
        <a:p>
          <a:r>
            <a:rPr lang="en-US" sz="1600" dirty="0" smtClean="0">
              <a:solidFill>
                <a:schemeClr val="tx1"/>
              </a:solidFill>
              <a:latin typeface="Arial Narrow"/>
              <a:cs typeface="Garamond"/>
            </a:rPr>
            <a:t>Accoun-tants &amp; ratings agencies</a:t>
          </a:r>
          <a:endParaRPr lang="en-US" sz="1600" dirty="0">
            <a:solidFill>
              <a:schemeClr val="tx1"/>
            </a:solidFill>
            <a:latin typeface="Arial Narrow"/>
            <a:cs typeface="Garamond"/>
          </a:endParaRPr>
        </a:p>
      </dgm:t>
    </dgm:pt>
    <dgm:pt modelId="{1C63E4CB-E879-A44E-827D-E75A81F7140B}" type="parTrans" cxnId="{C513F10A-36E9-9E4D-9B4F-400B6E842C4C}">
      <dgm:prSet/>
      <dgm:spPr/>
      <dgm:t>
        <a:bodyPr/>
        <a:lstStyle/>
        <a:p>
          <a:endParaRPr lang="en-US"/>
        </a:p>
      </dgm:t>
    </dgm:pt>
    <dgm:pt modelId="{D81B84EE-242D-4B42-8F7B-9758B1B6AE0B}" type="sibTrans" cxnId="{C513F10A-36E9-9E4D-9B4F-400B6E842C4C}">
      <dgm:prSet/>
      <dgm:spPr/>
      <dgm:t>
        <a:bodyPr/>
        <a:lstStyle/>
        <a:p>
          <a:endParaRPr lang="en-US"/>
        </a:p>
      </dgm:t>
    </dgm:pt>
    <dgm:pt modelId="{A4CAAD54-0F3C-3C40-B7C3-354304C90288}" type="pres">
      <dgm:prSet presAssocID="{08504CBC-AF8F-D042-84A8-F6875F6A8EF9}" presName="compositeShape" presStyleCnt="0">
        <dgm:presLayoutVars>
          <dgm:chMax val="9"/>
          <dgm:dir/>
          <dgm:resizeHandles val="exact"/>
        </dgm:presLayoutVars>
      </dgm:prSet>
      <dgm:spPr/>
      <dgm:t>
        <a:bodyPr/>
        <a:lstStyle/>
        <a:p>
          <a:endParaRPr lang="en-US"/>
        </a:p>
      </dgm:t>
    </dgm:pt>
    <dgm:pt modelId="{98FCDA0B-33DA-0D4E-9D56-ABC7DF6EBD35}" type="pres">
      <dgm:prSet presAssocID="{08504CBC-AF8F-D042-84A8-F6875F6A8EF9}" presName="triangle1" presStyleLbl="node1" presStyleIdx="0" presStyleCnt="4">
        <dgm:presLayoutVars>
          <dgm:bulletEnabled val="1"/>
        </dgm:presLayoutVars>
      </dgm:prSet>
      <dgm:spPr/>
      <dgm:t>
        <a:bodyPr/>
        <a:lstStyle/>
        <a:p>
          <a:endParaRPr lang="en-US"/>
        </a:p>
      </dgm:t>
    </dgm:pt>
    <dgm:pt modelId="{BA243FC5-0797-7B46-B3A0-8BCDCCCC2A3C}" type="pres">
      <dgm:prSet presAssocID="{08504CBC-AF8F-D042-84A8-F6875F6A8EF9}" presName="triangle2" presStyleLbl="node1" presStyleIdx="1" presStyleCnt="4">
        <dgm:presLayoutVars>
          <dgm:bulletEnabled val="1"/>
        </dgm:presLayoutVars>
      </dgm:prSet>
      <dgm:spPr/>
      <dgm:t>
        <a:bodyPr/>
        <a:lstStyle/>
        <a:p>
          <a:endParaRPr lang="en-US"/>
        </a:p>
      </dgm:t>
    </dgm:pt>
    <dgm:pt modelId="{D0453ECE-058B-194B-A8EA-EDDE563E8207}" type="pres">
      <dgm:prSet presAssocID="{08504CBC-AF8F-D042-84A8-F6875F6A8EF9}" presName="triangle3" presStyleLbl="node1" presStyleIdx="2" presStyleCnt="4">
        <dgm:presLayoutVars>
          <dgm:bulletEnabled val="1"/>
        </dgm:presLayoutVars>
      </dgm:prSet>
      <dgm:spPr/>
      <dgm:t>
        <a:bodyPr/>
        <a:lstStyle/>
        <a:p>
          <a:endParaRPr lang="en-US"/>
        </a:p>
      </dgm:t>
    </dgm:pt>
    <dgm:pt modelId="{E3D409AB-1EC5-2943-AF93-C36B6CD6E0FF}" type="pres">
      <dgm:prSet presAssocID="{08504CBC-AF8F-D042-84A8-F6875F6A8EF9}" presName="triangle4" presStyleLbl="node1" presStyleIdx="3" presStyleCnt="4">
        <dgm:presLayoutVars>
          <dgm:bulletEnabled val="1"/>
        </dgm:presLayoutVars>
      </dgm:prSet>
      <dgm:spPr/>
      <dgm:t>
        <a:bodyPr/>
        <a:lstStyle/>
        <a:p>
          <a:endParaRPr lang="en-US"/>
        </a:p>
      </dgm:t>
    </dgm:pt>
  </dgm:ptLst>
  <dgm:cxnLst>
    <dgm:cxn modelId="{B806370C-ADEC-9144-8ED1-D0243FC4D4CE}" srcId="{08504CBC-AF8F-D042-84A8-F6875F6A8EF9}" destId="{33717FB7-50CB-8047-9AF3-025D7804EDF5}" srcOrd="0" destOrd="0" parTransId="{01CA8C16-90BA-C843-B792-1B68BE8CB6A0}" sibTransId="{C31A42FE-6E03-A940-A453-ADA34C3A12F4}"/>
    <dgm:cxn modelId="{C513F10A-36E9-9E4D-9B4F-400B6E842C4C}" srcId="{08504CBC-AF8F-D042-84A8-F6875F6A8EF9}" destId="{B94313D4-93F6-C84B-880C-259CFE5BEB6A}" srcOrd="3" destOrd="0" parTransId="{1C63E4CB-E879-A44E-827D-E75A81F7140B}" sibTransId="{D81B84EE-242D-4B42-8F7B-9758B1B6AE0B}"/>
    <dgm:cxn modelId="{33D800A6-CB20-1644-8231-BE7C85C0F303}" srcId="{08504CBC-AF8F-D042-84A8-F6875F6A8EF9}" destId="{AFDB2D8D-7637-D24F-ABFE-89F429495653}" srcOrd="1" destOrd="0" parTransId="{03E1B033-D776-0D4D-845D-0420C6DC7CE7}" sibTransId="{6D7F9D5D-FD8F-2C48-93D1-41D501BF9909}"/>
    <dgm:cxn modelId="{7BAEF511-0686-3546-B3C4-4A0C8F349BD7}" type="presOf" srcId="{AFDB2D8D-7637-D24F-ABFE-89F429495653}" destId="{BA243FC5-0797-7B46-B3A0-8BCDCCCC2A3C}" srcOrd="0" destOrd="0" presId="urn:microsoft.com/office/officeart/2005/8/layout/pyramid4"/>
    <dgm:cxn modelId="{CFCA5CB4-BDE0-7846-9CF0-D77E9E5440FC}" type="presOf" srcId="{08504CBC-AF8F-D042-84A8-F6875F6A8EF9}" destId="{A4CAAD54-0F3C-3C40-B7C3-354304C90288}" srcOrd="0" destOrd="0" presId="urn:microsoft.com/office/officeart/2005/8/layout/pyramid4"/>
    <dgm:cxn modelId="{B283C8B3-DC48-3F40-A288-FD29879BF20D}" type="presOf" srcId="{DEC59C42-F662-D14C-AC24-63528489ECA0}" destId="{D0453ECE-058B-194B-A8EA-EDDE563E8207}" srcOrd="0" destOrd="0" presId="urn:microsoft.com/office/officeart/2005/8/layout/pyramid4"/>
    <dgm:cxn modelId="{52DFF077-DFBF-2640-BF65-72AAE0EB27B9}" srcId="{08504CBC-AF8F-D042-84A8-F6875F6A8EF9}" destId="{DEC59C42-F662-D14C-AC24-63528489ECA0}" srcOrd="2" destOrd="0" parTransId="{1BA92D8A-DB41-3044-A2DB-217212A94809}" sibTransId="{22004432-F373-5945-BF43-8EB37263F709}"/>
    <dgm:cxn modelId="{4B38F3F7-60D9-D64B-A427-5EB33C0286DD}" type="presOf" srcId="{33717FB7-50CB-8047-9AF3-025D7804EDF5}" destId="{98FCDA0B-33DA-0D4E-9D56-ABC7DF6EBD35}" srcOrd="0" destOrd="0" presId="urn:microsoft.com/office/officeart/2005/8/layout/pyramid4"/>
    <dgm:cxn modelId="{DADC9357-1CF6-F649-B206-42899FBB1F10}" type="presOf" srcId="{B94313D4-93F6-C84B-880C-259CFE5BEB6A}" destId="{E3D409AB-1EC5-2943-AF93-C36B6CD6E0FF}" srcOrd="0" destOrd="0" presId="urn:microsoft.com/office/officeart/2005/8/layout/pyramid4"/>
    <dgm:cxn modelId="{5287CB37-5121-174C-9710-E1480C68CB7C}" type="presParOf" srcId="{A4CAAD54-0F3C-3C40-B7C3-354304C90288}" destId="{98FCDA0B-33DA-0D4E-9D56-ABC7DF6EBD35}" srcOrd="0" destOrd="0" presId="urn:microsoft.com/office/officeart/2005/8/layout/pyramid4"/>
    <dgm:cxn modelId="{27AB4738-4344-314A-9460-CCBA4D0F9A0C}" type="presParOf" srcId="{A4CAAD54-0F3C-3C40-B7C3-354304C90288}" destId="{BA243FC5-0797-7B46-B3A0-8BCDCCCC2A3C}" srcOrd="1" destOrd="0" presId="urn:microsoft.com/office/officeart/2005/8/layout/pyramid4"/>
    <dgm:cxn modelId="{53A87839-E871-5D44-85FD-0D18C082F774}" type="presParOf" srcId="{A4CAAD54-0F3C-3C40-B7C3-354304C90288}" destId="{D0453ECE-058B-194B-A8EA-EDDE563E8207}" srcOrd="2" destOrd="0" presId="urn:microsoft.com/office/officeart/2005/8/layout/pyramid4"/>
    <dgm:cxn modelId="{6C2BF393-1D1F-EE4B-AD9D-47E086C5B40C}" type="presParOf" srcId="{A4CAAD54-0F3C-3C40-B7C3-354304C90288}" destId="{E3D409AB-1EC5-2943-AF93-C36B6CD6E0FF}"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FCDA0B-33DA-0D4E-9D56-ABC7DF6EBD35}">
      <dsp:nvSpPr>
        <dsp:cNvPr id="0" name=""/>
        <dsp:cNvSpPr/>
      </dsp:nvSpPr>
      <dsp:spPr>
        <a:xfrm>
          <a:off x="1300178" y="0"/>
          <a:ext cx="1704863" cy="1704863"/>
        </a:xfrm>
        <a:prstGeom prst="triangle">
          <a:avLst/>
        </a:prstGeom>
        <a:solidFill>
          <a:srgbClr val="CCFFCC"/>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latin typeface="Garamond"/>
              <a:cs typeface="Garamond"/>
            </a:rPr>
            <a:t>Board of Directors</a:t>
          </a:r>
          <a:endParaRPr lang="en-US" sz="1500" kern="1200" dirty="0">
            <a:solidFill>
              <a:schemeClr val="tx1"/>
            </a:solidFill>
            <a:latin typeface="Garamond"/>
            <a:cs typeface="Garamond"/>
          </a:endParaRPr>
        </a:p>
      </dsp:txBody>
      <dsp:txXfrm>
        <a:off x="1726394" y="852432"/>
        <a:ext cx="852431" cy="852431"/>
      </dsp:txXfrm>
    </dsp:sp>
    <dsp:sp modelId="{BA243FC5-0797-7B46-B3A0-8BCDCCCC2A3C}">
      <dsp:nvSpPr>
        <dsp:cNvPr id="0" name=""/>
        <dsp:cNvSpPr/>
      </dsp:nvSpPr>
      <dsp:spPr>
        <a:xfrm>
          <a:off x="447746" y="1704863"/>
          <a:ext cx="1704863" cy="1704863"/>
        </a:xfrm>
        <a:prstGeom prst="triangl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US" sz="1800" kern="1200" dirty="0">
            <a:latin typeface="Garamond"/>
            <a:cs typeface="Garamond"/>
          </a:endParaRPr>
        </a:p>
      </dsp:txBody>
      <dsp:txXfrm>
        <a:off x="873962" y="2557295"/>
        <a:ext cx="852431" cy="852431"/>
      </dsp:txXfrm>
    </dsp:sp>
    <dsp:sp modelId="{D0453ECE-058B-194B-A8EA-EDDE563E8207}">
      <dsp:nvSpPr>
        <dsp:cNvPr id="0" name=""/>
        <dsp:cNvSpPr/>
      </dsp:nvSpPr>
      <dsp:spPr>
        <a:xfrm rot="10800000">
          <a:off x="1300178" y="1704863"/>
          <a:ext cx="1704863" cy="1704863"/>
        </a:xfrm>
        <a:prstGeom prst="triangle">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en-US" sz="1700" kern="1200" dirty="0">
            <a:latin typeface="Garamond"/>
            <a:cs typeface="Garamond"/>
          </a:endParaRPr>
        </a:p>
      </dsp:txBody>
      <dsp:txXfrm rot="10800000">
        <a:off x="1726394" y="1704863"/>
        <a:ext cx="852431" cy="852431"/>
      </dsp:txXfrm>
    </dsp:sp>
    <dsp:sp modelId="{E3D409AB-1EC5-2943-AF93-C36B6CD6E0FF}">
      <dsp:nvSpPr>
        <dsp:cNvPr id="0" name=""/>
        <dsp:cNvSpPr/>
      </dsp:nvSpPr>
      <dsp:spPr>
        <a:xfrm>
          <a:off x="2152609" y="1704863"/>
          <a:ext cx="1704863" cy="1704863"/>
        </a:xfrm>
        <a:prstGeom prst="triangl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US" sz="1800" kern="1200" dirty="0">
            <a:latin typeface="Garamond"/>
            <a:cs typeface="Garamond"/>
          </a:endParaRPr>
        </a:p>
      </dsp:txBody>
      <dsp:txXfrm>
        <a:off x="2578825" y="2557295"/>
        <a:ext cx="852431" cy="8524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FCDA0B-33DA-0D4E-9D56-ABC7DF6EBD35}">
      <dsp:nvSpPr>
        <dsp:cNvPr id="0" name=""/>
        <dsp:cNvSpPr/>
      </dsp:nvSpPr>
      <dsp:spPr>
        <a:xfrm>
          <a:off x="1300178" y="0"/>
          <a:ext cx="1704863" cy="1704863"/>
        </a:xfrm>
        <a:prstGeom prst="triangle">
          <a:avLst/>
        </a:prstGeom>
        <a:solidFill>
          <a:srgbClr val="CCFFCC"/>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latin typeface="Garamond"/>
              <a:cs typeface="Garamond"/>
            </a:rPr>
            <a:t>Board of Directors</a:t>
          </a:r>
          <a:endParaRPr lang="en-US" sz="1500" kern="1200" dirty="0">
            <a:solidFill>
              <a:schemeClr val="tx1"/>
            </a:solidFill>
            <a:latin typeface="Garamond"/>
            <a:cs typeface="Garamond"/>
          </a:endParaRPr>
        </a:p>
      </dsp:txBody>
      <dsp:txXfrm>
        <a:off x="1726394" y="852432"/>
        <a:ext cx="852431" cy="852431"/>
      </dsp:txXfrm>
    </dsp:sp>
    <dsp:sp modelId="{BA243FC5-0797-7B46-B3A0-8BCDCCCC2A3C}">
      <dsp:nvSpPr>
        <dsp:cNvPr id="0" name=""/>
        <dsp:cNvSpPr/>
      </dsp:nvSpPr>
      <dsp:spPr>
        <a:xfrm>
          <a:off x="447746" y="1704863"/>
          <a:ext cx="1704863" cy="1704863"/>
        </a:xfrm>
        <a:prstGeom prst="triangle">
          <a:avLst/>
        </a:prstGeom>
        <a:solidFill>
          <a:srgbClr val="39B6DE"/>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Arial Narrow"/>
              <a:cs typeface="Garamond"/>
            </a:rPr>
            <a:t>Lawyers</a:t>
          </a:r>
          <a:endParaRPr lang="en-US" sz="1800" kern="1200" dirty="0">
            <a:solidFill>
              <a:schemeClr val="tx1"/>
            </a:solidFill>
            <a:latin typeface="Arial Narrow"/>
            <a:cs typeface="Garamond"/>
          </a:endParaRPr>
        </a:p>
      </dsp:txBody>
      <dsp:txXfrm>
        <a:off x="873962" y="2557295"/>
        <a:ext cx="852431" cy="852431"/>
      </dsp:txXfrm>
    </dsp:sp>
    <dsp:sp modelId="{D0453ECE-058B-194B-A8EA-EDDE563E8207}">
      <dsp:nvSpPr>
        <dsp:cNvPr id="0" name=""/>
        <dsp:cNvSpPr/>
      </dsp:nvSpPr>
      <dsp:spPr>
        <a:xfrm rot="10800000">
          <a:off x="1300178" y="1704863"/>
          <a:ext cx="1704863" cy="1704863"/>
        </a:xfrm>
        <a:prstGeom prst="triangle">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en-US" sz="1700" kern="1200" dirty="0">
            <a:latin typeface="Garamond"/>
            <a:cs typeface="Garamond"/>
          </a:endParaRPr>
        </a:p>
      </dsp:txBody>
      <dsp:txXfrm rot="10800000">
        <a:off x="1726394" y="1704863"/>
        <a:ext cx="852431" cy="852431"/>
      </dsp:txXfrm>
    </dsp:sp>
    <dsp:sp modelId="{E3D409AB-1EC5-2943-AF93-C36B6CD6E0FF}">
      <dsp:nvSpPr>
        <dsp:cNvPr id="0" name=""/>
        <dsp:cNvSpPr/>
      </dsp:nvSpPr>
      <dsp:spPr>
        <a:xfrm>
          <a:off x="2152609" y="1704863"/>
          <a:ext cx="1704863" cy="1704863"/>
        </a:xfrm>
        <a:prstGeom prst="triangl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US" sz="1800" kern="1200" dirty="0">
            <a:latin typeface="Garamond"/>
            <a:cs typeface="Garamond"/>
          </a:endParaRPr>
        </a:p>
      </dsp:txBody>
      <dsp:txXfrm>
        <a:off x="2578825" y="2557295"/>
        <a:ext cx="852431" cy="8524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FCDA0B-33DA-0D4E-9D56-ABC7DF6EBD35}">
      <dsp:nvSpPr>
        <dsp:cNvPr id="0" name=""/>
        <dsp:cNvSpPr/>
      </dsp:nvSpPr>
      <dsp:spPr>
        <a:xfrm>
          <a:off x="1300178" y="0"/>
          <a:ext cx="1704863" cy="1704863"/>
        </a:xfrm>
        <a:prstGeom prst="triangle">
          <a:avLst/>
        </a:prstGeom>
        <a:solidFill>
          <a:srgbClr val="CCFFCC"/>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latin typeface="Garamond"/>
              <a:cs typeface="Garamond"/>
            </a:rPr>
            <a:t>Board of Directors</a:t>
          </a:r>
          <a:endParaRPr lang="en-US" sz="1500" kern="1200" dirty="0">
            <a:solidFill>
              <a:schemeClr val="tx1"/>
            </a:solidFill>
            <a:latin typeface="Garamond"/>
            <a:cs typeface="Garamond"/>
          </a:endParaRPr>
        </a:p>
      </dsp:txBody>
      <dsp:txXfrm>
        <a:off x="1726394" y="852432"/>
        <a:ext cx="852431" cy="852431"/>
      </dsp:txXfrm>
    </dsp:sp>
    <dsp:sp modelId="{BA243FC5-0797-7B46-B3A0-8BCDCCCC2A3C}">
      <dsp:nvSpPr>
        <dsp:cNvPr id="0" name=""/>
        <dsp:cNvSpPr/>
      </dsp:nvSpPr>
      <dsp:spPr>
        <a:xfrm>
          <a:off x="447746" y="1704863"/>
          <a:ext cx="1704863" cy="1704863"/>
        </a:xfrm>
        <a:prstGeom prst="triangle">
          <a:avLst/>
        </a:prstGeom>
        <a:solidFill>
          <a:srgbClr val="39B6DE"/>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Arial Narrow"/>
              <a:cs typeface="Garamond"/>
            </a:rPr>
            <a:t>Lawyers</a:t>
          </a:r>
          <a:endParaRPr lang="en-US" sz="1800" kern="1200" dirty="0">
            <a:solidFill>
              <a:schemeClr val="tx1"/>
            </a:solidFill>
            <a:latin typeface="Arial Narrow"/>
            <a:cs typeface="Garamond"/>
          </a:endParaRPr>
        </a:p>
      </dsp:txBody>
      <dsp:txXfrm>
        <a:off x="873962" y="2557295"/>
        <a:ext cx="852431" cy="852431"/>
      </dsp:txXfrm>
    </dsp:sp>
    <dsp:sp modelId="{D0453ECE-058B-194B-A8EA-EDDE563E8207}">
      <dsp:nvSpPr>
        <dsp:cNvPr id="0" name=""/>
        <dsp:cNvSpPr/>
      </dsp:nvSpPr>
      <dsp:spPr>
        <a:xfrm rot="10800000">
          <a:off x="1300178" y="1704863"/>
          <a:ext cx="1704863" cy="1704863"/>
        </a:xfrm>
        <a:prstGeom prst="triangle">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en-US" sz="1700" kern="1200" dirty="0">
            <a:latin typeface="Garamond"/>
            <a:cs typeface="Garamond"/>
          </a:endParaRPr>
        </a:p>
      </dsp:txBody>
      <dsp:txXfrm rot="10800000">
        <a:off x="1726394" y="1704863"/>
        <a:ext cx="852431" cy="852431"/>
      </dsp:txXfrm>
    </dsp:sp>
    <dsp:sp modelId="{E3D409AB-1EC5-2943-AF93-C36B6CD6E0FF}">
      <dsp:nvSpPr>
        <dsp:cNvPr id="0" name=""/>
        <dsp:cNvSpPr/>
      </dsp:nvSpPr>
      <dsp:spPr>
        <a:xfrm>
          <a:off x="2152609" y="1704863"/>
          <a:ext cx="1704863" cy="1704863"/>
        </a:xfrm>
        <a:prstGeom prst="triangle">
          <a:avLst/>
        </a:prstGeom>
        <a:solidFill>
          <a:srgbClr val="CBA36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Arial Narrow"/>
              <a:cs typeface="Garamond"/>
            </a:rPr>
            <a:t>Accoun-tants &amp; ratings agencies</a:t>
          </a:r>
          <a:endParaRPr lang="en-US" sz="1600" kern="1200" dirty="0">
            <a:solidFill>
              <a:schemeClr val="tx1"/>
            </a:solidFill>
            <a:latin typeface="Arial Narrow"/>
            <a:cs typeface="Garamond"/>
          </a:endParaRPr>
        </a:p>
      </dsp:txBody>
      <dsp:txXfrm>
        <a:off x="2578825" y="2557295"/>
        <a:ext cx="852431" cy="8524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FCDA0B-33DA-0D4E-9D56-ABC7DF6EBD35}">
      <dsp:nvSpPr>
        <dsp:cNvPr id="0" name=""/>
        <dsp:cNvSpPr/>
      </dsp:nvSpPr>
      <dsp:spPr>
        <a:xfrm>
          <a:off x="1300178" y="0"/>
          <a:ext cx="1704863" cy="1704863"/>
        </a:xfrm>
        <a:prstGeom prst="triangle">
          <a:avLst/>
        </a:prstGeom>
        <a:solidFill>
          <a:srgbClr val="CCFFCC"/>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latin typeface="Garamond"/>
              <a:cs typeface="Garamond"/>
            </a:rPr>
            <a:t>Board of Directors</a:t>
          </a:r>
          <a:endParaRPr lang="en-US" sz="1500" kern="1200" dirty="0">
            <a:solidFill>
              <a:schemeClr val="tx1"/>
            </a:solidFill>
            <a:latin typeface="Garamond"/>
            <a:cs typeface="Garamond"/>
          </a:endParaRPr>
        </a:p>
      </dsp:txBody>
      <dsp:txXfrm>
        <a:off x="1726394" y="852432"/>
        <a:ext cx="852431" cy="852431"/>
      </dsp:txXfrm>
    </dsp:sp>
    <dsp:sp modelId="{BA243FC5-0797-7B46-B3A0-8BCDCCCC2A3C}">
      <dsp:nvSpPr>
        <dsp:cNvPr id="0" name=""/>
        <dsp:cNvSpPr/>
      </dsp:nvSpPr>
      <dsp:spPr>
        <a:xfrm>
          <a:off x="447746" y="1704863"/>
          <a:ext cx="1704863" cy="1704863"/>
        </a:xfrm>
        <a:prstGeom prst="triangle">
          <a:avLst/>
        </a:prstGeom>
        <a:solidFill>
          <a:srgbClr val="39B6DE"/>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latin typeface="Arial Narrow"/>
              <a:cs typeface="Garamond"/>
            </a:rPr>
            <a:t>Lawyers</a:t>
          </a:r>
          <a:endParaRPr lang="en-US" sz="1800" kern="1200" dirty="0">
            <a:solidFill>
              <a:schemeClr val="tx1"/>
            </a:solidFill>
            <a:latin typeface="Arial Narrow"/>
            <a:cs typeface="Garamond"/>
          </a:endParaRPr>
        </a:p>
      </dsp:txBody>
      <dsp:txXfrm>
        <a:off x="873962" y="2557295"/>
        <a:ext cx="852431" cy="852431"/>
      </dsp:txXfrm>
    </dsp:sp>
    <dsp:sp modelId="{D0453ECE-058B-194B-A8EA-EDDE563E8207}">
      <dsp:nvSpPr>
        <dsp:cNvPr id="0" name=""/>
        <dsp:cNvSpPr/>
      </dsp:nvSpPr>
      <dsp:spPr>
        <a:xfrm rot="10800000">
          <a:off x="1300178" y="1704863"/>
          <a:ext cx="1704863" cy="1704863"/>
        </a:xfrm>
        <a:prstGeom prst="triangle">
          <a:avLst/>
        </a:prstGeom>
        <a:solidFill>
          <a:srgbClr val="80116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i="0" kern="1200" dirty="0" smtClean="0">
              <a:solidFill>
                <a:schemeClr val="tx1"/>
              </a:solidFill>
              <a:latin typeface="Arial Narrow"/>
              <a:cs typeface="Garamond"/>
            </a:rPr>
            <a:t>FAILURE</a:t>
          </a:r>
          <a:endParaRPr lang="en-US" sz="1600" b="1" i="0" kern="1200" dirty="0">
            <a:solidFill>
              <a:schemeClr val="tx1"/>
            </a:solidFill>
            <a:latin typeface="Arial Narrow"/>
            <a:cs typeface="Garamond"/>
          </a:endParaRPr>
        </a:p>
      </dsp:txBody>
      <dsp:txXfrm rot="10800000">
        <a:off x="1726394" y="1704863"/>
        <a:ext cx="852431" cy="852431"/>
      </dsp:txXfrm>
    </dsp:sp>
    <dsp:sp modelId="{E3D409AB-1EC5-2943-AF93-C36B6CD6E0FF}">
      <dsp:nvSpPr>
        <dsp:cNvPr id="0" name=""/>
        <dsp:cNvSpPr/>
      </dsp:nvSpPr>
      <dsp:spPr>
        <a:xfrm>
          <a:off x="2152609" y="1704863"/>
          <a:ext cx="1704863" cy="1704863"/>
        </a:xfrm>
        <a:prstGeom prst="triangle">
          <a:avLst/>
        </a:prstGeom>
        <a:solidFill>
          <a:srgbClr val="CBA36D"/>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latin typeface="Arial Narrow"/>
              <a:cs typeface="Garamond"/>
            </a:rPr>
            <a:t>Accoun-tants &amp; ratings agencies</a:t>
          </a:r>
          <a:endParaRPr lang="en-US" sz="1600" kern="1200" dirty="0">
            <a:solidFill>
              <a:schemeClr val="tx1"/>
            </a:solidFill>
            <a:latin typeface="Arial Narrow"/>
            <a:cs typeface="Garamond"/>
          </a:endParaRPr>
        </a:p>
      </dsp:txBody>
      <dsp:txXfrm>
        <a:off x="2578825" y="2557295"/>
        <a:ext cx="852431" cy="852431"/>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3.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4.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cs typeface="Arial" charset="0"/>
              </a:defRPr>
            </a:lvl1pPr>
          </a:lstStyle>
          <a:p>
            <a:pPr>
              <a:defRPr/>
            </a:pPr>
            <a:fld id="{90D284FD-212A-134A-A372-CB1BD7FFA06F}" type="datetime1">
              <a:rPr lang="en-US">
                <a:cs typeface="Garamond"/>
              </a:rPr>
              <a:pPr>
                <a:defRPr/>
              </a:pPr>
              <a:t>10/10/11</a:t>
            </a:fld>
            <a:endParaRPr lang="en-US" dirty="0">
              <a:cs typeface="Garamon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cs typeface="Arial" charset="0"/>
              </a:defRPr>
            </a:lvl1pPr>
          </a:lstStyle>
          <a:p>
            <a:pPr>
              <a:defRPr/>
            </a:pPr>
            <a:fld id="{204B9CFC-CBAA-314B-8109-3FA9609679E7}" type="slidenum">
              <a:rPr lang="en-US">
                <a:cs typeface="Garamond"/>
              </a:rPr>
              <a:pPr>
                <a:defRPr/>
              </a:pPr>
              <a:t>‹#›</a:t>
            </a:fld>
            <a:endParaRPr lang="en-US" dirty="0">
              <a:cs typeface="Garamond"/>
            </a:endParaRPr>
          </a:p>
        </p:txBody>
      </p:sp>
    </p:spTree>
    <p:extLst>
      <p:ext uri="{BB962C8B-B14F-4D97-AF65-F5344CB8AC3E}">
        <p14:creationId xmlns:p14="http://schemas.microsoft.com/office/powerpoint/2010/main" val="30312541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Garamond"/>
                <a:ea typeface="+mn-ea"/>
                <a:cs typeface="Garamond"/>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Garamond"/>
                <a:cs typeface="Garamond"/>
              </a:defRPr>
            </a:lvl1pPr>
          </a:lstStyle>
          <a:p>
            <a:pPr>
              <a:defRPr/>
            </a:pPr>
            <a:fld id="{6C5934F6-B92C-B543-A89E-2E137A5ED1AD}" type="datetime1">
              <a:rPr lang="en-US" smtClean="0"/>
              <a:pPr>
                <a:defRPr/>
              </a:pPr>
              <a:t>10/10/11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Garamond"/>
                <a:ea typeface="+mn-ea"/>
                <a:cs typeface="Garamond"/>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Garamond"/>
                <a:cs typeface="Garamond"/>
              </a:defRPr>
            </a:lvl1pPr>
          </a:lstStyle>
          <a:p>
            <a:pPr>
              <a:defRPr/>
            </a:pPr>
            <a:fld id="{53A9B60D-517F-6347-878C-B4F2396CB7E3}" type="slidenum">
              <a:rPr lang="en-US" smtClean="0"/>
              <a:pPr>
                <a:defRPr/>
              </a:pPr>
              <a:t>‹#›</a:t>
            </a:fld>
            <a:endParaRPr lang="en-US" dirty="0"/>
          </a:p>
        </p:txBody>
      </p:sp>
    </p:spTree>
    <p:extLst>
      <p:ext uri="{BB962C8B-B14F-4D97-AF65-F5344CB8AC3E}">
        <p14:creationId xmlns:p14="http://schemas.microsoft.com/office/powerpoint/2010/main" val="8500487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bwMode="auto">
          <a:xfrm>
            <a:off x="1130300" y="674688"/>
            <a:ext cx="4597400" cy="3448050"/>
          </a:xfrm>
          <a:prstGeom prst="rect">
            <a:avLst/>
          </a:prstGeom>
          <a:noFill/>
          <a:ln>
            <a:solidFill>
              <a:srgbClr val="000000"/>
            </a:solidFill>
            <a:miter lim="800000"/>
            <a:headEnd/>
            <a:tailEnd/>
          </a:ln>
        </p:spPr>
      </p:sp>
      <p:sp>
        <p:nvSpPr>
          <p:cNvPr id="32771" name="Rectangle 3"/>
          <p:cNvSpPr>
            <a:spLocks noGrp="1" noChangeArrowheads="1"/>
          </p:cNvSpPr>
          <p:nvPr>
            <p:ph type="body" idx="1"/>
          </p:nvPr>
        </p:nvSpPr>
        <p:spPr bwMode="auto">
          <a:xfrm>
            <a:off x="914400" y="4347148"/>
            <a:ext cx="5029200" cy="4122295"/>
          </a:xfrm>
          <a:prstGeom prst="rect">
            <a:avLst/>
          </a:prstGeom>
          <a:noFill/>
          <a:ln w="12700" cap="sq">
            <a:miter lim="800000"/>
            <a:headEnd type="none" w="sm" len="sm"/>
            <a:tailEnd type="none" w="sm" len="sm"/>
          </a:ln>
        </p:spPr>
        <p:txBody>
          <a:bodyPr>
            <a:prstTxWarp prst="textNoShape">
              <a:avLst/>
            </a:prstTxWarp>
          </a:bodyPr>
          <a:lstStyle/>
          <a:p>
            <a:pPr eaLnBrk="1" hangingPunct="1"/>
            <a:endParaRPr lang="en-US" dirty="0">
              <a:latin typeface="Times New Roman"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template_powerpoint_UNLVlaw_grayback"/>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userDrawn="1"/>
        </p:nvSpPr>
        <p:spPr>
          <a:xfrm>
            <a:off x="0" y="6283325"/>
            <a:ext cx="9144000" cy="574675"/>
          </a:xfrm>
          <a:prstGeom prst="rect">
            <a:avLst/>
          </a:prstGeom>
          <a:noFill/>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defRPr/>
            </a:pPr>
            <a:r>
              <a:rPr lang="en-US" sz="2000" baseline="30000" dirty="0" smtClean="0">
                <a:latin typeface="Garamond" charset="0"/>
                <a:cs typeface="Garamond" charset="0"/>
              </a:rPr>
              <a:t>University of Nevada, Las Vegas, William S. Boyd School of Law  |  (713) 202-1881  |  www.law.unlv.edu</a:t>
            </a:r>
          </a:p>
          <a:p>
            <a:pPr algn="ctr" eaLnBrk="1" hangingPunct="1">
              <a:defRPr/>
            </a:pPr>
            <a:endParaRPr lang="en-US" sz="1800" dirty="0" smtClean="0">
              <a:latin typeface="Garamond"/>
              <a:cs typeface="Garamond"/>
            </a:endParaRPr>
          </a:p>
        </p:txBody>
      </p:sp>
      <p:sp>
        <p:nvSpPr>
          <p:cNvPr id="2" name="Title 1"/>
          <p:cNvSpPr>
            <a:spLocks noGrp="1"/>
          </p:cNvSpPr>
          <p:nvPr>
            <p:ph type="ctrTitle"/>
          </p:nvPr>
        </p:nvSpPr>
        <p:spPr>
          <a:xfrm>
            <a:off x="685800" y="1905000"/>
            <a:ext cx="7772400" cy="1470025"/>
          </a:xfrm>
        </p:spPr>
        <p:txBody>
          <a:bodyPr/>
          <a:lstStyle>
            <a:lvl1pPr algn="ctr">
              <a:defRPr>
                <a:latin typeface="Garamond"/>
                <a:cs typeface="Garamond"/>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660775"/>
            <a:ext cx="6400800" cy="762000"/>
          </a:xfrm>
        </p:spPr>
        <p:txBody>
          <a:bodyPr/>
          <a:lstStyle>
            <a:lvl1pPr marL="0" indent="0" algn="ctr">
              <a:buNone/>
              <a:defRPr>
                <a:solidFill>
                  <a:schemeClr val="tx1">
                    <a:tint val="75000"/>
                  </a:schemeClr>
                </a:solidFill>
                <a:latin typeface="Garamond"/>
                <a:cs typeface="Garamon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039251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2F971E1-62F5-3C4A-A9DB-EDC10C2E0816}" type="datetime1">
              <a:rPr lang="en-US"/>
              <a:pPr>
                <a:defRPr/>
              </a:pPr>
              <a:t>10/10/11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AC58C5-F899-CD4A-AF72-64BAAB3978D1}" type="slidenum">
              <a:rPr lang="en-US"/>
              <a:pPr>
                <a:defRPr/>
              </a:pPr>
              <a:t>‹#›</a:t>
            </a:fld>
            <a:endParaRPr lang="en-US"/>
          </a:p>
        </p:txBody>
      </p:sp>
    </p:spTree>
    <p:extLst>
      <p:ext uri="{BB962C8B-B14F-4D97-AF65-F5344CB8AC3E}">
        <p14:creationId xmlns:p14="http://schemas.microsoft.com/office/powerpoint/2010/main" val="2155351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550A5A-EB17-BD43-9C04-27AF5D924270}" type="datetime1">
              <a:rPr lang="en-US"/>
              <a:pPr>
                <a:defRPr/>
              </a:pPr>
              <a:t>10/10/11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9E10F8-5461-CF4F-8F22-DF9B5B655663}" type="slidenum">
              <a:rPr lang="en-US"/>
              <a:pPr>
                <a:defRPr/>
              </a:pPr>
              <a:t>‹#›</a:t>
            </a:fld>
            <a:endParaRPr lang="en-US"/>
          </a:p>
        </p:txBody>
      </p:sp>
    </p:spTree>
    <p:extLst>
      <p:ext uri="{BB962C8B-B14F-4D97-AF65-F5344CB8AC3E}">
        <p14:creationId xmlns:p14="http://schemas.microsoft.com/office/powerpoint/2010/main" val="1073820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lvl1pPr>
              <a:defRPr sz="2800"/>
            </a:lvl1p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364B5D62-F8BC-C24F-8657-25A47DDC69A3}" type="datetime1">
              <a:rPr lang="en-US"/>
              <a:pPr>
                <a:defRPr/>
              </a:pPr>
              <a:t>10/10/11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C1B5FB1-421B-C949-8AA7-2B9D6B2CE072}" type="slidenum">
              <a:rPr lang="en-US"/>
              <a:pPr>
                <a:defRPr/>
              </a:pPr>
              <a:t>‹#›</a:t>
            </a:fld>
            <a:endParaRPr lang="en-US"/>
          </a:p>
        </p:txBody>
      </p:sp>
    </p:spTree>
    <p:extLst>
      <p:ext uri="{BB962C8B-B14F-4D97-AF65-F5344CB8AC3E}">
        <p14:creationId xmlns:p14="http://schemas.microsoft.com/office/powerpoint/2010/main" val="2578446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333F186-6F05-6A44-95F1-A23DD69FBA48}" type="datetime1">
              <a:rPr lang="en-US"/>
              <a:pPr>
                <a:defRPr/>
              </a:pPr>
              <a:t>10/10/11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12B3AD-1AC9-5742-9596-38CA362E27F7}" type="slidenum">
              <a:rPr lang="en-US"/>
              <a:pPr>
                <a:defRPr/>
              </a:pPr>
              <a:t>‹#›</a:t>
            </a:fld>
            <a:endParaRPr lang="en-US"/>
          </a:p>
        </p:txBody>
      </p:sp>
    </p:spTree>
    <p:extLst>
      <p:ext uri="{BB962C8B-B14F-4D97-AF65-F5344CB8AC3E}">
        <p14:creationId xmlns:p14="http://schemas.microsoft.com/office/powerpoint/2010/main" val="986071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6ECDA7D-15D7-3446-A5DC-06BEAC43D4BA}" type="datetime1">
              <a:rPr lang="en-US"/>
              <a:pPr>
                <a:defRPr/>
              </a:pPr>
              <a:t>10/10/11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443FC3-33A6-4D40-AD71-32BA998D2C9C}" type="slidenum">
              <a:rPr lang="en-US"/>
              <a:pPr>
                <a:defRPr/>
              </a:pPr>
              <a:t>‹#›</a:t>
            </a:fld>
            <a:endParaRPr lang="en-US"/>
          </a:p>
        </p:txBody>
      </p:sp>
    </p:spTree>
    <p:extLst>
      <p:ext uri="{BB962C8B-B14F-4D97-AF65-F5344CB8AC3E}">
        <p14:creationId xmlns:p14="http://schemas.microsoft.com/office/powerpoint/2010/main" val="933350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8B9259D-E165-C84F-861A-D1A3B1449A19}" type="datetime1">
              <a:rPr lang="en-US"/>
              <a:pPr>
                <a:defRPr/>
              </a:pPr>
              <a:t>10/10/11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9A8100-ECFE-0346-9498-61A2B264E878}" type="slidenum">
              <a:rPr lang="en-US"/>
              <a:pPr>
                <a:defRPr/>
              </a:pPr>
              <a:t>‹#›</a:t>
            </a:fld>
            <a:endParaRPr lang="en-US"/>
          </a:p>
        </p:txBody>
      </p:sp>
    </p:spTree>
    <p:extLst>
      <p:ext uri="{BB962C8B-B14F-4D97-AF65-F5344CB8AC3E}">
        <p14:creationId xmlns:p14="http://schemas.microsoft.com/office/powerpoint/2010/main" val="2338753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39939A4-8E19-114A-B915-D799BC9DB7C2}" type="datetime1">
              <a:rPr lang="en-US"/>
              <a:pPr>
                <a:defRPr/>
              </a:pPr>
              <a:t>10/10/11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AA4CFDE-DF38-614B-B3BE-9687F38C5E9B}" type="slidenum">
              <a:rPr lang="en-US"/>
              <a:pPr>
                <a:defRPr/>
              </a:pPr>
              <a:t>‹#›</a:t>
            </a:fld>
            <a:endParaRPr lang="en-US"/>
          </a:p>
        </p:txBody>
      </p:sp>
    </p:spTree>
    <p:extLst>
      <p:ext uri="{BB962C8B-B14F-4D97-AF65-F5344CB8AC3E}">
        <p14:creationId xmlns:p14="http://schemas.microsoft.com/office/powerpoint/2010/main" val="3195653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945D0C7-0233-7F4C-B432-1D58DBC8220F}" type="datetime1">
              <a:rPr lang="en-US"/>
              <a:pPr>
                <a:defRPr/>
              </a:pPr>
              <a:t>10/10/11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AAA715E-A6AE-8B46-BB11-2F3168E86BD2}" type="slidenum">
              <a:rPr lang="en-US"/>
              <a:pPr>
                <a:defRPr/>
              </a:pPr>
              <a:t>‹#›</a:t>
            </a:fld>
            <a:endParaRPr lang="en-US"/>
          </a:p>
        </p:txBody>
      </p:sp>
    </p:spTree>
    <p:extLst>
      <p:ext uri="{BB962C8B-B14F-4D97-AF65-F5344CB8AC3E}">
        <p14:creationId xmlns:p14="http://schemas.microsoft.com/office/powerpoint/2010/main" val="22107889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F6FC04C-5AB2-1A4E-BC3D-24832CBB0E6B}" type="datetime1">
              <a:rPr lang="en-US"/>
              <a:pPr>
                <a:defRPr/>
              </a:pPr>
              <a:t>10/10/11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9AC1AD4-C482-1E44-923C-883161BB1BCF}" type="slidenum">
              <a:rPr lang="en-US"/>
              <a:pPr>
                <a:defRPr/>
              </a:pPr>
              <a:t>‹#›</a:t>
            </a:fld>
            <a:endParaRPr lang="en-US"/>
          </a:p>
        </p:txBody>
      </p:sp>
    </p:spTree>
    <p:extLst>
      <p:ext uri="{BB962C8B-B14F-4D97-AF65-F5344CB8AC3E}">
        <p14:creationId xmlns:p14="http://schemas.microsoft.com/office/powerpoint/2010/main" val="3395727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9C959FE-3CCD-2D4A-81C4-D22AE2A3510A}" type="datetime1">
              <a:rPr lang="en-US"/>
              <a:pPr>
                <a:defRPr/>
              </a:pPr>
              <a:t>10/10/11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2DB583B-E886-4542-B62A-FDA01A727B6E}" type="slidenum">
              <a:rPr lang="en-US"/>
              <a:pPr>
                <a:defRPr/>
              </a:pPr>
              <a:t>‹#›</a:t>
            </a:fld>
            <a:endParaRPr lang="en-US"/>
          </a:p>
        </p:txBody>
      </p:sp>
    </p:spTree>
    <p:extLst>
      <p:ext uri="{BB962C8B-B14F-4D97-AF65-F5344CB8AC3E}">
        <p14:creationId xmlns:p14="http://schemas.microsoft.com/office/powerpoint/2010/main" val="191809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1163638"/>
            <a:ext cx="9144000" cy="76200"/>
          </a:xfrm>
          <a:prstGeom prst="rect">
            <a:avLst/>
          </a:prstGeom>
          <a:solidFill>
            <a:srgbClr val="FF0000">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2" name="Title 1"/>
          <p:cNvSpPr>
            <a:spLocks noGrp="1"/>
          </p:cNvSpPr>
          <p:nvPr>
            <p:ph type="title"/>
          </p:nvPr>
        </p:nvSpPr>
        <p:spPr>
          <a:xfrm>
            <a:off x="457200" y="152400"/>
            <a:ext cx="8229600" cy="91440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525963"/>
          </a:xfrm>
        </p:spPr>
        <p:txBody>
          <a:bodyPr/>
          <a:lstStyle>
            <a:lvl1pPr>
              <a:buSzPct val="90000"/>
              <a:defRPr sz="28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smtClean="0"/>
            </a:lvl1pPr>
          </a:lstStyle>
          <a:p>
            <a:pPr>
              <a:defRPr/>
            </a:pPr>
            <a:fld id="{45DEF985-9139-F84C-9697-868A061F4031}" type="datetime1">
              <a:rPr lang="en-US"/>
              <a:pPr>
                <a:defRPr/>
              </a:pPr>
              <a:t>10/10/11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EC2B404D-6A36-F54E-840D-A4CB448C53C7}" type="slidenum">
              <a:rPr lang="en-US"/>
              <a:pPr>
                <a:defRPr/>
              </a:pPr>
              <a:t>‹#›</a:t>
            </a:fld>
            <a:endParaRPr lang="en-US"/>
          </a:p>
        </p:txBody>
      </p:sp>
    </p:spTree>
    <p:extLst>
      <p:ext uri="{BB962C8B-B14F-4D97-AF65-F5344CB8AC3E}">
        <p14:creationId xmlns:p14="http://schemas.microsoft.com/office/powerpoint/2010/main" val="4216040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129447D-0984-E843-B7DF-9152AD1E0965}" type="datetime1">
              <a:rPr lang="en-US"/>
              <a:pPr>
                <a:defRPr/>
              </a:pPr>
              <a:t>10/10/11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A643496-2609-3244-BC57-4B0D59D6DDD2}" type="slidenum">
              <a:rPr lang="en-US"/>
              <a:pPr>
                <a:defRPr/>
              </a:pPr>
              <a:t>‹#›</a:t>
            </a:fld>
            <a:endParaRPr lang="en-US"/>
          </a:p>
        </p:txBody>
      </p:sp>
    </p:spTree>
    <p:extLst>
      <p:ext uri="{BB962C8B-B14F-4D97-AF65-F5344CB8AC3E}">
        <p14:creationId xmlns:p14="http://schemas.microsoft.com/office/powerpoint/2010/main" val="31075275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755D8BE-0CBC-D641-863C-D9638FD9A4C2}" type="datetime1">
              <a:rPr lang="en-US"/>
              <a:pPr>
                <a:defRPr/>
              </a:pPr>
              <a:t>10/10/11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9F7D64D-8E15-5645-8AD1-08E4D172A6AF}" type="slidenum">
              <a:rPr lang="en-US"/>
              <a:pPr>
                <a:defRPr/>
              </a:pPr>
              <a:t>‹#›</a:t>
            </a:fld>
            <a:endParaRPr lang="en-US"/>
          </a:p>
        </p:txBody>
      </p:sp>
    </p:spTree>
    <p:extLst>
      <p:ext uri="{BB962C8B-B14F-4D97-AF65-F5344CB8AC3E}">
        <p14:creationId xmlns:p14="http://schemas.microsoft.com/office/powerpoint/2010/main" val="12793909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568D1E-35E2-3948-85F8-85B72685495F}" type="datetime1">
              <a:rPr lang="en-US"/>
              <a:pPr>
                <a:defRPr/>
              </a:pPr>
              <a:t>10/10/11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644B77-8E6C-9346-A1AB-F60445E34452}" type="slidenum">
              <a:rPr lang="en-US"/>
              <a:pPr>
                <a:defRPr/>
              </a:pPr>
              <a:t>‹#›</a:t>
            </a:fld>
            <a:endParaRPr lang="en-US"/>
          </a:p>
        </p:txBody>
      </p:sp>
    </p:spTree>
    <p:extLst>
      <p:ext uri="{BB962C8B-B14F-4D97-AF65-F5344CB8AC3E}">
        <p14:creationId xmlns:p14="http://schemas.microsoft.com/office/powerpoint/2010/main" val="40411060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1CD4B8-3544-604C-A88C-E4A40480790F}" type="datetime1">
              <a:rPr lang="en-US"/>
              <a:pPr>
                <a:defRPr/>
              </a:pPr>
              <a:t>10/10/11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106ABF-13B8-C147-92F6-FE9F3CDB5087}" type="slidenum">
              <a:rPr lang="en-US"/>
              <a:pPr>
                <a:defRPr/>
              </a:pPr>
              <a:t>‹#›</a:t>
            </a:fld>
            <a:endParaRPr lang="en-US"/>
          </a:p>
        </p:txBody>
      </p:sp>
    </p:spTree>
    <p:extLst>
      <p:ext uri="{BB962C8B-B14F-4D97-AF65-F5344CB8AC3E}">
        <p14:creationId xmlns:p14="http://schemas.microsoft.com/office/powerpoint/2010/main" val="2908127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D51B89D-9A3F-7C4E-A9A6-2861E98DE4A0}" type="datetime1">
              <a:rPr lang="en-US"/>
              <a:pPr>
                <a:defRPr/>
              </a:pPr>
              <a:t>10/10/11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55BFF5-6233-E346-BD3E-ED3BAB4EDD80}" type="slidenum">
              <a:rPr lang="en-US"/>
              <a:pPr>
                <a:defRPr/>
              </a:pPr>
              <a:t>‹#›</a:t>
            </a:fld>
            <a:endParaRPr lang="en-US"/>
          </a:p>
        </p:txBody>
      </p:sp>
    </p:spTree>
    <p:extLst>
      <p:ext uri="{BB962C8B-B14F-4D97-AF65-F5344CB8AC3E}">
        <p14:creationId xmlns:p14="http://schemas.microsoft.com/office/powerpoint/2010/main" val="2203990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userDrawn="1"/>
        </p:nvSpPr>
        <p:spPr>
          <a:xfrm>
            <a:off x="0" y="1163638"/>
            <a:ext cx="9144000" cy="76200"/>
          </a:xfrm>
          <a:prstGeom prst="rect">
            <a:avLst/>
          </a:prstGeom>
          <a:solidFill>
            <a:srgbClr val="FF0000">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
        <p:nvSpPr>
          <p:cNvPr id="2" name="Title 1"/>
          <p:cNvSpPr>
            <a:spLocks noGrp="1"/>
          </p:cNvSpPr>
          <p:nvPr>
            <p:ph type="title"/>
          </p:nvPr>
        </p:nvSpPr>
        <p:spPr>
          <a:xfrm>
            <a:off x="457200" y="152400"/>
            <a:ext cx="8229600" cy="99060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smtClean="0"/>
            </a:lvl1pPr>
          </a:lstStyle>
          <a:p>
            <a:pPr>
              <a:defRPr/>
            </a:pPr>
            <a:fld id="{8CEE46C3-F479-F84F-954D-226429178F19}" type="datetime1">
              <a:rPr lang="en-US"/>
              <a:pPr>
                <a:defRPr/>
              </a:pPr>
              <a:t>10/10/11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smtClean="0"/>
            </a:lvl1pPr>
          </a:lstStyle>
          <a:p>
            <a:pPr>
              <a:defRPr/>
            </a:pPr>
            <a:fld id="{787E3E93-E23E-B941-844D-0FA63B7DE4A0}" type="slidenum">
              <a:rPr lang="en-US"/>
              <a:pPr>
                <a:defRPr/>
              </a:pPr>
              <a:t>‹#›</a:t>
            </a:fld>
            <a:endParaRPr lang="en-US"/>
          </a:p>
        </p:txBody>
      </p:sp>
    </p:spTree>
    <p:extLst>
      <p:ext uri="{BB962C8B-B14F-4D97-AF65-F5344CB8AC3E}">
        <p14:creationId xmlns:p14="http://schemas.microsoft.com/office/powerpoint/2010/main" val="1627246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2403FA3-9987-D843-8C4E-F1F5986C15F9}" type="datetime1">
              <a:rPr lang="en-US"/>
              <a:pPr>
                <a:defRPr/>
              </a:pPr>
              <a:t>10/10/11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4537706-8C8C-F348-AF4A-83474CA8159D}" type="slidenum">
              <a:rPr lang="en-US"/>
              <a:pPr>
                <a:defRPr/>
              </a:pPr>
              <a:t>‹#›</a:t>
            </a:fld>
            <a:endParaRPr lang="en-US"/>
          </a:p>
        </p:txBody>
      </p:sp>
    </p:spTree>
    <p:extLst>
      <p:ext uri="{BB962C8B-B14F-4D97-AF65-F5344CB8AC3E}">
        <p14:creationId xmlns:p14="http://schemas.microsoft.com/office/powerpoint/2010/main" val="3072191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77BB97FF-84A1-C84B-8CE2-E436870DA389}" type="datetime1">
              <a:rPr lang="en-US"/>
              <a:pPr>
                <a:defRPr/>
              </a:pPr>
              <a:t>10/10/11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E911324-0ABF-6044-8F43-C7D9641665D3}" type="slidenum">
              <a:rPr lang="en-US"/>
              <a:pPr>
                <a:defRPr/>
              </a:pPr>
              <a:t>‹#›</a:t>
            </a:fld>
            <a:endParaRPr lang="en-US"/>
          </a:p>
        </p:txBody>
      </p:sp>
    </p:spTree>
    <p:extLst>
      <p:ext uri="{BB962C8B-B14F-4D97-AF65-F5344CB8AC3E}">
        <p14:creationId xmlns:p14="http://schemas.microsoft.com/office/powerpoint/2010/main" val="2271122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21C09A0-52E4-E748-BDC9-076D33E7F91B}" type="datetime1">
              <a:rPr lang="en-US"/>
              <a:pPr>
                <a:defRPr/>
              </a:pPr>
              <a:t>10/10/11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A5DA1B5-34EE-2D4C-820F-66169129F89E}" type="slidenum">
              <a:rPr lang="en-US"/>
              <a:pPr>
                <a:defRPr/>
              </a:pPr>
              <a:t>‹#›</a:t>
            </a:fld>
            <a:endParaRPr lang="en-US"/>
          </a:p>
        </p:txBody>
      </p:sp>
    </p:spTree>
    <p:extLst>
      <p:ext uri="{BB962C8B-B14F-4D97-AF65-F5344CB8AC3E}">
        <p14:creationId xmlns:p14="http://schemas.microsoft.com/office/powerpoint/2010/main" val="2662145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C2AC5C-102C-DE4B-A650-4B2855177661}" type="datetime1">
              <a:rPr lang="en-US"/>
              <a:pPr>
                <a:defRPr/>
              </a:pPr>
              <a:t>10/10/11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6DFD642-91D6-5E42-9525-1710F275955E}" type="slidenum">
              <a:rPr lang="en-US"/>
              <a:pPr>
                <a:defRPr/>
              </a:pPr>
              <a:t>‹#›</a:t>
            </a:fld>
            <a:endParaRPr lang="en-US"/>
          </a:p>
        </p:txBody>
      </p:sp>
    </p:spTree>
    <p:extLst>
      <p:ext uri="{BB962C8B-B14F-4D97-AF65-F5344CB8AC3E}">
        <p14:creationId xmlns:p14="http://schemas.microsoft.com/office/powerpoint/2010/main" val="2635699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7AF3FE-7AA3-464C-8BD7-1CEBCB672248}" type="datetime1">
              <a:rPr lang="en-US"/>
              <a:pPr>
                <a:defRPr/>
              </a:pPr>
              <a:t>10/10/11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709A26-1408-0C40-AE51-F0C926C86CE1}" type="slidenum">
              <a:rPr lang="en-US"/>
              <a:pPr>
                <a:defRPr/>
              </a:pPr>
              <a:t>‹#›</a:t>
            </a:fld>
            <a:endParaRPr lang="en-US"/>
          </a:p>
        </p:txBody>
      </p:sp>
    </p:spTree>
    <p:extLst>
      <p:ext uri="{BB962C8B-B14F-4D97-AF65-F5344CB8AC3E}">
        <p14:creationId xmlns:p14="http://schemas.microsoft.com/office/powerpoint/2010/main" val="34893313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8" descr="template_powerpoint_UNLVlaw"/>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Text Placeholder 2"/>
          <p:cNvSpPr>
            <a:spLocks noGrp="1"/>
          </p:cNvSpPr>
          <p:nvPr>
            <p:ph type="body" idx="1"/>
          </p:nvPr>
        </p:nvSpPr>
        <p:spPr bwMode="auto">
          <a:xfrm>
            <a:off x="457200" y="1371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charset="0"/>
                <a:cs typeface="Garamond"/>
              </a:defRPr>
            </a:lvl1pPr>
          </a:lstStyle>
          <a:p>
            <a:pPr>
              <a:defRPr/>
            </a:pPr>
            <a:fld id="{E147737A-049B-8843-8E6D-682DE1EAE803}" type="datetime1">
              <a:rPr lang="en-US" smtClean="0"/>
              <a:pPr>
                <a:defRPr/>
              </a:pPr>
              <a:t>10/10/11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charset="0"/>
                <a:cs typeface="Garamond"/>
              </a:defRPr>
            </a:lvl1pPr>
          </a:lstStyle>
          <a:p>
            <a:pPr>
              <a:defRPr/>
            </a:pPr>
            <a:fld id="{5971EB4A-8C8A-1249-BB16-DA2553DC8165}" type="slidenum">
              <a:rPr lang="en-US" smtClean="0"/>
              <a:pPr>
                <a:defRPr/>
              </a:pPr>
              <a:t>‹#›</a:t>
            </a:fld>
            <a:endParaRPr lang="en-US" dirty="0"/>
          </a:p>
        </p:txBody>
      </p:sp>
      <p:sp>
        <p:nvSpPr>
          <p:cNvPr id="8" name="Rectangle 7"/>
          <p:cNvSpPr/>
          <p:nvPr userDrawn="1"/>
        </p:nvSpPr>
        <p:spPr>
          <a:xfrm>
            <a:off x="0" y="1163638"/>
            <a:ext cx="9144000" cy="76200"/>
          </a:xfrm>
          <a:prstGeom prst="rect">
            <a:avLst/>
          </a:prstGeom>
          <a:solidFill>
            <a:srgbClr val="FF0000">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0000"/>
              </a:solidFill>
            </a:endParaRPr>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37" r:id="rId3"/>
    <p:sldLayoutId id="2147484059" r:id="rId4"/>
    <p:sldLayoutId id="2147484038" r:id="rId5"/>
    <p:sldLayoutId id="2147484039" r:id="rId6"/>
    <p:sldLayoutId id="2147484040" r:id="rId7"/>
    <p:sldLayoutId id="2147484041" r:id="rId8"/>
    <p:sldLayoutId id="2147484042" r:id="rId9"/>
    <p:sldLayoutId id="2147484043" r:id="rId10"/>
    <p:sldLayoutId id="2147484044" r:id="rId11"/>
    <p:sldLayoutId id="2147484045" r:id="rId12"/>
  </p:sldLayoutIdLst>
  <p:txStyles>
    <p:titleStyle>
      <a:lvl1pPr algn="l" rtl="0" eaLnBrk="0" fontAlgn="base" hangingPunct="0">
        <a:spcBef>
          <a:spcPct val="0"/>
        </a:spcBef>
        <a:spcAft>
          <a:spcPct val="0"/>
        </a:spcAft>
        <a:defRPr sz="3200" kern="1200">
          <a:solidFill>
            <a:schemeClr val="tx1"/>
          </a:solidFill>
          <a:latin typeface="Garamond"/>
          <a:ea typeface="Garamond"/>
          <a:cs typeface="Garamond"/>
        </a:defRPr>
      </a:lvl1pPr>
      <a:lvl2pPr algn="l" rtl="0" eaLnBrk="0" fontAlgn="base" hangingPunct="0">
        <a:spcBef>
          <a:spcPct val="0"/>
        </a:spcBef>
        <a:spcAft>
          <a:spcPct val="0"/>
        </a:spcAft>
        <a:defRPr sz="3200">
          <a:solidFill>
            <a:schemeClr val="tx1"/>
          </a:solidFill>
          <a:latin typeface="Garamond" charset="0"/>
          <a:ea typeface="Arial" charset="0"/>
          <a:cs typeface="Arial" charset="0"/>
        </a:defRPr>
      </a:lvl2pPr>
      <a:lvl3pPr algn="l" rtl="0" eaLnBrk="0" fontAlgn="base" hangingPunct="0">
        <a:spcBef>
          <a:spcPct val="0"/>
        </a:spcBef>
        <a:spcAft>
          <a:spcPct val="0"/>
        </a:spcAft>
        <a:defRPr sz="3200">
          <a:solidFill>
            <a:schemeClr val="tx1"/>
          </a:solidFill>
          <a:latin typeface="Garamond" charset="0"/>
          <a:ea typeface="Arial" charset="0"/>
          <a:cs typeface="Arial" charset="0"/>
        </a:defRPr>
      </a:lvl3pPr>
      <a:lvl4pPr algn="l" rtl="0" eaLnBrk="0" fontAlgn="base" hangingPunct="0">
        <a:spcBef>
          <a:spcPct val="0"/>
        </a:spcBef>
        <a:spcAft>
          <a:spcPct val="0"/>
        </a:spcAft>
        <a:defRPr sz="3200">
          <a:solidFill>
            <a:schemeClr val="tx1"/>
          </a:solidFill>
          <a:latin typeface="Garamond" charset="0"/>
          <a:ea typeface="Arial" charset="0"/>
          <a:cs typeface="Arial" charset="0"/>
        </a:defRPr>
      </a:lvl4pPr>
      <a:lvl5pPr algn="l" rtl="0" eaLnBrk="0" fontAlgn="base" hangingPunct="0">
        <a:spcBef>
          <a:spcPct val="0"/>
        </a:spcBef>
        <a:spcAft>
          <a:spcPct val="0"/>
        </a:spcAft>
        <a:defRPr sz="3200">
          <a:solidFill>
            <a:schemeClr val="tx1"/>
          </a:solidFill>
          <a:latin typeface="Garamond" charset="0"/>
          <a:ea typeface="Arial" charset="0"/>
          <a:cs typeface="Arial" charset="0"/>
        </a:defRPr>
      </a:lvl5pPr>
      <a:lvl6pPr marL="457200" algn="l" rtl="0" fontAlgn="base">
        <a:spcBef>
          <a:spcPct val="0"/>
        </a:spcBef>
        <a:spcAft>
          <a:spcPct val="0"/>
        </a:spcAft>
        <a:defRPr sz="4400">
          <a:solidFill>
            <a:schemeClr val="tx1"/>
          </a:solidFill>
          <a:latin typeface="Arial" charset="0"/>
          <a:cs typeface="Arial" charset="0"/>
        </a:defRPr>
      </a:lvl6pPr>
      <a:lvl7pPr marL="914400" algn="l" rtl="0" fontAlgn="base">
        <a:spcBef>
          <a:spcPct val="0"/>
        </a:spcBef>
        <a:spcAft>
          <a:spcPct val="0"/>
        </a:spcAft>
        <a:defRPr sz="4400">
          <a:solidFill>
            <a:schemeClr val="tx1"/>
          </a:solidFill>
          <a:latin typeface="Arial" charset="0"/>
          <a:cs typeface="Arial" charset="0"/>
        </a:defRPr>
      </a:lvl7pPr>
      <a:lvl8pPr marL="1371600" algn="l" rtl="0" fontAlgn="base">
        <a:spcBef>
          <a:spcPct val="0"/>
        </a:spcBef>
        <a:spcAft>
          <a:spcPct val="0"/>
        </a:spcAft>
        <a:defRPr sz="4400">
          <a:solidFill>
            <a:schemeClr val="tx1"/>
          </a:solidFill>
          <a:latin typeface="Arial" charset="0"/>
          <a:cs typeface="Arial" charset="0"/>
        </a:defRPr>
      </a:lvl8pPr>
      <a:lvl9pPr marL="1828800" algn="l" rtl="0" fontAlgn="base">
        <a:spcBef>
          <a:spcPct val="0"/>
        </a:spcBef>
        <a:spcAft>
          <a:spcPct val="0"/>
        </a:spcAft>
        <a:defRPr sz="44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lr>
          <a:srgbClr val="FF0000"/>
        </a:buClr>
        <a:buFont typeface="Wingdings" charset="0"/>
        <a:buChar char="q"/>
        <a:defRPr sz="2800" kern="1200">
          <a:solidFill>
            <a:schemeClr val="tx1"/>
          </a:solidFill>
          <a:latin typeface="Garamond"/>
          <a:ea typeface="Garamond"/>
          <a:cs typeface="Garamond"/>
        </a:defRPr>
      </a:lvl1pPr>
      <a:lvl2pPr marL="742950" indent="-285750" algn="l" rtl="0" eaLnBrk="0" fontAlgn="base" hangingPunct="0">
        <a:spcBef>
          <a:spcPct val="20000"/>
        </a:spcBef>
        <a:spcAft>
          <a:spcPct val="0"/>
        </a:spcAft>
        <a:buClr>
          <a:srgbClr val="FF0000"/>
        </a:buClr>
        <a:buFont typeface="Wingdings" charset="0"/>
        <a:buChar char="§"/>
        <a:defRPr sz="2400" kern="1200">
          <a:solidFill>
            <a:schemeClr val="tx1"/>
          </a:solidFill>
          <a:latin typeface="Garamond"/>
          <a:ea typeface="Garamond"/>
          <a:cs typeface="Garamond"/>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Garamond"/>
          <a:ea typeface="Garamond"/>
          <a:cs typeface="Garamond"/>
        </a:defRPr>
      </a:lvl3pPr>
      <a:lvl4pPr marL="1600200" indent="-228600" algn="l" rtl="0" eaLnBrk="0" fontAlgn="base" hangingPunct="0">
        <a:spcBef>
          <a:spcPct val="20000"/>
        </a:spcBef>
        <a:spcAft>
          <a:spcPct val="0"/>
        </a:spcAft>
        <a:buFont typeface="Arial" charset="0"/>
        <a:buChar char="–"/>
        <a:defRPr kern="1200">
          <a:solidFill>
            <a:schemeClr val="tx1"/>
          </a:solidFill>
          <a:latin typeface="Garamond"/>
          <a:ea typeface="Garamond"/>
          <a:cs typeface="Garamond"/>
        </a:defRPr>
      </a:lvl4pPr>
      <a:lvl5pPr marL="2057400" indent="-228600" algn="l" rtl="0" eaLnBrk="0" fontAlgn="base" hangingPunct="0">
        <a:spcBef>
          <a:spcPct val="20000"/>
        </a:spcBef>
        <a:spcAft>
          <a:spcPct val="0"/>
        </a:spcAft>
        <a:buFont typeface="Arial" charset="0"/>
        <a:buChar char="»"/>
        <a:defRPr kern="1200">
          <a:solidFill>
            <a:schemeClr val="tx1"/>
          </a:solidFill>
          <a:latin typeface="Garamond"/>
          <a:ea typeface="Garamond"/>
          <a:cs typeface="Garamond"/>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Garamond"/>
                <a:cs typeface="Garamond"/>
              </a:defRPr>
            </a:lvl1pPr>
          </a:lstStyle>
          <a:p>
            <a:pPr>
              <a:defRPr/>
            </a:pPr>
            <a:fld id="{FE855F91-158E-0E4D-822B-B566C980950B}" type="datetime1">
              <a:rPr lang="en-US" smtClean="0"/>
              <a:pPr>
                <a:defRPr/>
              </a:pPr>
              <a:t>10/10/11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Garamond"/>
                <a:ea typeface="+mn-ea"/>
                <a:cs typeface="Garamond"/>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Garamond"/>
                <a:cs typeface="Garamond"/>
              </a:defRPr>
            </a:lvl1pPr>
          </a:lstStyle>
          <a:p>
            <a:pPr>
              <a:defRPr/>
            </a:pPr>
            <a:fld id="{9731E65A-65F7-B343-9606-D7973C49E586}"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law.unlv.edu/faculty_nancyRapoport.html" TargetMode="External"/><Relationship Id="rId3" Type="http://schemas.openxmlformats.org/officeDocument/2006/relationships/hyperlink" Target="http://nancyrapoport.blogspot.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XpIzju84v24" TargetMode="External"/><Relationship Id="rId3" Type="http://schemas.openxmlformats.org/officeDocument/2006/relationships/hyperlink" Target="http://www.youtube.com/watch?v=HwqNP9HRy7Y"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hyperlink" Target="http://en.wikipedia.org/wiki/Murder_of_Kitty_Genoves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IJqhWkTGu5o"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iRh5qy09nNw"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mazon.com/Enron-Other-Corporate-Fiascos-Scandal/dp/1599413361" TargetMode="External"/><Relationship Id="rId3"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hyperlink" Target="http://www.law.unlv.edu/faculty/nancy-rapoport.html" TargetMode="External"/><Relationship Id="rId4" Type="http://schemas.openxmlformats.org/officeDocument/2006/relationships/hyperlink" Target="http://nancyrapoport.blogspot.com/" TargetMode="External"/><Relationship Id="rId1" Type="http://schemas.openxmlformats.org/officeDocument/2006/relationships/slideLayout" Target="../slideLayouts/slideLayout2.xml"/><Relationship Id="rId2" Type="http://schemas.openxmlformats.org/officeDocument/2006/relationships/hyperlink" Target="mailto:nancy.rapoport@unlv.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ctrTitle"/>
          </p:nvPr>
        </p:nvSpPr>
        <p:spPr>
          <a:xfrm>
            <a:off x="609600" y="1524000"/>
            <a:ext cx="7772400" cy="1470025"/>
          </a:xfrm>
        </p:spPr>
        <p:txBody>
          <a:bodyPr/>
          <a:lstStyle/>
          <a:p>
            <a:pPr eaLnBrk="1" hangingPunct="1"/>
            <a:r>
              <a:rPr lang="en-US" sz="5400" dirty="0" smtClean="0"/>
              <a:t>Why Smart People Do Dumb Things</a:t>
            </a:r>
            <a:endParaRPr lang="en-US" sz="5400" i="1" dirty="0"/>
          </a:p>
        </p:txBody>
      </p:sp>
      <p:sp>
        <p:nvSpPr>
          <p:cNvPr id="28674" name="Subtitle 2"/>
          <p:cNvSpPr>
            <a:spLocks noGrp="1"/>
          </p:cNvSpPr>
          <p:nvPr>
            <p:ph type="subTitle" idx="1"/>
          </p:nvPr>
        </p:nvSpPr>
        <p:spPr>
          <a:xfrm>
            <a:off x="1371600" y="3429000"/>
            <a:ext cx="6705600" cy="2667000"/>
          </a:xfrm>
        </p:spPr>
        <p:txBody>
          <a:bodyPr/>
          <a:lstStyle/>
          <a:p>
            <a:pPr eaLnBrk="1" hangingPunct="1">
              <a:spcBef>
                <a:spcPct val="0"/>
              </a:spcBef>
            </a:pPr>
            <a:r>
              <a:rPr lang="en-US" sz="1900" dirty="0">
                <a:solidFill>
                  <a:schemeClr val="tx1"/>
                </a:solidFill>
              </a:rPr>
              <a:t>Nancy B. Rapoport</a:t>
            </a:r>
          </a:p>
          <a:p>
            <a:pPr eaLnBrk="1" hangingPunct="1">
              <a:spcBef>
                <a:spcPct val="0"/>
              </a:spcBef>
            </a:pPr>
            <a:r>
              <a:rPr lang="en-US" sz="1900" dirty="0">
                <a:solidFill>
                  <a:schemeClr val="tx1"/>
                </a:solidFill>
              </a:rPr>
              <a:t>Gordon Silver Professor of Law</a:t>
            </a:r>
          </a:p>
          <a:p>
            <a:pPr eaLnBrk="1" hangingPunct="1">
              <a:spcBef>
                <a:spcPct val="0"/>
              </a:spcBef>
            </a:pPr>
            <a:r>
              <a:rPr lang="en-US" sz="1900" dirty="0">
                <a:solidFill>
                  <a:schemeClr val="tx1"/>
                </a:solidFill>
              </a:rPr>
              <a:t>William S. Boyd School of Law</a:t>
            </a:r>
          </a:p>
          <a:p>
            <a:pPr eaLnBrk="1" hangingPunct="1">
              <a:spcBef>
                <a:spcPct val="0"/>
              </a:spcBef>
            </a:pPr>
            <a:r>
              <a:rPr lang="en-US" sz="1900" dirty="0">
                <a:solidFill>
                  <a:schemeClr val="tx1"/>
                </a:solidFill>
              </a:rPr>
              <a:t>University of Nevada, Las </a:t>
            </a:r>
            <a:r>
              <a:rPr lang="en-US" sz="1900" dirty="0" smtClean="0">
                <a:solidFill>
                  <a:schemeClr val="tx1"/>
                </a:solidFill>
              </a:rPr>
              <a:t>Vegas</a:t>
            </a:r>
          </a:p>
          <a:p>
            <a:pPr eaLnBrk="1" hangingPunct="1">
              <a:spcBef>
                <a:spcPct val="0"/>
              </a:spcBef>
            </a:pPr>
            <a:endParaRPr lang="en-US" sz="1900" dirty="0">
              <a:solidFill>
                <a:schemeClr val="tx1"/>
              </a:solidFill>
            </a:endParaRPr>
          </a:p>
          <a:p>
            <a:pPr eaLnBrk="1" hangingPunct="1">
              <a:spcBef>
                <a:spcPct val="0"/>
              </a:spcBef>
            </a:pPr>
            <a:r>
              <a:rPr lang="en-US" sz="1900" dirty="0">
                <a:solidFill>
                  <a:srgbClr val="898989"/>
                </a:solidFill>
                <a:hlinkClick r:id="rId2"/>
              </a:rPr>
              <a:t>http://www.law.unlv.edu/faculty_nancyRapoport.html</a:t>
            </a:r>
            <a:endParaRPr lang="en-US" sz="1900" dirty="0">
              <a:solidFill>
                <a:srgbClr val="898989"/>
              </a:solidFill>
            </a:endParaRPr>
          </a:p>
          <a:p>
            <a:pPr eaLnBrk="1" hangingPunct="1">
              <a:spcBef>
                <a:spcPct val="0"/>
              </a:spcBef>
            </a:pPr>
            <a:r>
              <a:rPr lang="en-US" sz="1900" dirty="0">
                <a:solidFill>
                  <a:schemeClr val="hlink"/>
                </a:solidFill>
                <a:hlinkClick r:id="rId3"/>
              </a:rPr>
              <a:t>http://nancyrapoport.blogspot.com/</a:t>
            </a:r>
            <a:endParaRPr lang="en-US" sz="1900" dirty="0">
              <a:solidFill>
                <a:schemeClr val="hlink"/>
              </a:solidFill>
            </a:endParaRPr>
          </a:p>
          <a:p>
            <a:pPr eaLnBrk="1" hangingPunct="1">
              <a:lnSpc>
                <a:spcPct val="110000"/>
              </a:lnSpc>
              <a:spcBef>
                <a:spcPct val="0"/>
              </a:spcBef>
              <a:buFont typeface="Arial" charset="0"/>
              <a:buNone/>
            </a:pPr>
            <a:endParaRPr lang="en-US" sz="1500" dirty="0">
              <a:solidFill>
                <a:srgbClr val="898989"/>
              </a:solidFill>
            </a:endParaRPr>
          </a:p>
          <a:p>
            <a:pPr eaLnBrk="1" hangingPunct="1">
              <a:lnSpc>
                <a:spcPct val="80000"/>
              </a:lnSpc>
              <a:buFont typeface="Arial" charset="0"/>
              <a:buNone/>
            </a:pPr>
            <a:endParaRPr lang="en-US" sz="1000" dirty="0">
              <a:solidFill>
                <a:srgbClr val="898989"/>
              </a:solidFill>
            </a:endParaRPr>
          </a:p>
          <a:p>
            <a:pPr eaLnBrk="1" hangingPunct="1">
              <a:lnSpc>
                <a:spcPct val="80000"/>
              </a:lnSpc>
            </a:pPr>
            <a:r>
              <a:rPr lang="en-US" sz="1000" dirty="0">
                <a:solidFill>
                  <a:schemeClr val="tx1"/>
                </a:solidFill>
                <a:latin typeface="Garamond" charset="0"/>
              </a:rPr>
              <a:t>© Nancy B. Rapoport 2011. All rights reserved.</a:t>
            </a:r>
          </a:p>
          <a:p>
            <a:pPr eaLnBrk="1" hangingPunct="1">
              <a:lnSpc>
                <a:spcPct val="80000"/>
              </a:lnSpc>
              <a:buFont typeface="Arial" charset="0"/>
              <a:buNone/>
            </a:pPr>
            <a:endParaRPr lang="en-US" sz="1500" dirty="0">
              <a:solidFill>
                <a:srgbClr val="898989"/>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ea typeface="ＭＳ Ｐゴシック" pitchFamily="26" charset="-128"/>
              </a:rPr>
              <a:t>What can we learn from Enron &amp; other, more recent, corporate scandals?</a:t>
            </a:r>
            <a:br>
              <a:rPr lang="en-US" b="1" dirty="0">
                <a:latin typeface="+mn-lt"/>
                <a:ea typeface="ＭＳ Ｐゴシック" pitchFamily="26" charset="-128"/>
              </a:rPr>
            </a:br>
            <a:endParaRPr lang="en-US" b="1" dirty="0">
              <a:latin typeface="+mn-lt"/>
            </a:endParaRPr>
          </a:p>
        </p:txBody>
      </p:sp>
      <p:sp>
        <p:nvSpPr>
          <p:cNvPr id="3" name="Content Placeholder 2"/>
          <p:cNvSpPr>
            <a:spLocks noGrp="1"/>
          </p:cNvSpPr>
          <p:nvPr>
            <p:ph idx="1"/>
          </p:nvPr>
        </p:nvSpPr>
        <p:spPr/>
        <p:txBody>
          <a:bodyPr/>
          <a:lstStyle/>
          <a:p>
            <a:pPr eaLnBrk="1" hangingPunct="1"/>
            <a:r>
              <a:rPr lang="en-US" u="sng" dirty="0">
                <a:latin typeface="+mn-lt"/>
              </a:rPr>
              <a:t>All other rules</a:t>
            </a:r>
            <a:r>
              <a:rPr lang="en-US" dirty="0">
                <a:latin typeface="+mn-lt"/>
              </a:rPr>
              <a:t> flow from Rule #1:</a:t>
            </a:r>
          </a:p>
          <a:p>
            <a:pPr lvl="1" eaLnBrk="1" hangingPunct="1"/>
            <a:r>
              <a:rPr lang="en-US" sz="2800" dirty="0">
                <a:latin typeface="+mn-lt"/>
              </a:rPr>
              <a:t>Checks and balances have to work.</a:t>
            </a:r>
          </a:p>
          <a:p>
            <a:pPr lvl="1" eaLnBrk="1" hangingPunct="1"/>
            <a:r>
              <a:rPr lang="en-US" sz="2800" dirty="0">
                <a:latin typeface="+mn-lt"/>
              </a:rPr>
              <a:t>Checks and balances on paper alone don’t count.</a:t>
            </a:r>
          </a:p>
          <a:p>
            <a:pPr lvl="1" eaLnBrk="1" hangingPunct="1"/>
            <a:r>
              <a:rPr lang="en-US" sz="2800" dirty="0">
                <a:latin typeface="+mn-lt"/>
              </a:rPr>
              <a:t>And any checks and balances must factor in the psyche </a:t>
            </a:r>
            <a:r>
              <a:rPr lang="en-US" sz="2800" u="sng" dirty="0">
                <a:latin typeface="+mn-lt"/>
              </a:rPr>
              <a:t>and</a:t>
            </a:r>
            <a:r>
              <a:rPr lang="en-US" sz="2800" dirty="0">
                <a:latin typeface="+mn-lt"/>
              </a:rPr>
              <a:t> the social group</a:t>
            </a:r>
            <a:r>
              <a:rPr lang="en-US" sz="2800" dirty="0" smtClean="0">
                <a:latin typeface="+mn-lt"/>
              </a:rPr>
              <a:t>.</a:t>
            </a:r>
            <a:endParaRPr lang="en-US" sz="2800" dirty="0">
              <a:latin typeface="+mn-lt"/>
            </a:endParaRPr>
          </a:p>
        </p:txBody>
      </p:sp>
    </p:spTree>
    <p:extLst>
      <p:ext uri="{BB962C8B-B14F-4D97-AF65-F5344CB8AC3E}">
        <p14:creationId xmlns:p14="http://schemas.microsoft.com/office/powerpoint/2010/main" val="114315858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ea typeface="ＭＳ Ｐゴシック" pitchFamily="26" charset="-128"/>
              </a:rPr>
              <a:t>Humans are </a:t>
            </a:r>
            <a:r>
              <a:rPr lang="en-US" b="1" dirty="0">
                <a:latin typeface="+mn-lt"/>
                <a:ea typeface="ＭＳ Ｐゴシック" pitchFamily="26" charset="-128"/>
              </a:rPr>
              <a:t>hard-wired to make certain types of processing errors</a:t>
            </a:r>
            <a:r>
              <a:rPr lang="en-US" b="1" dirty="0" smtClean="0">
                <a:latin typeface="+mn-lt"/>
                <a:ea typeface="ＭＳ Ｐゴシック" pitchFamily="26" charset="-128"/>
              </a:rPr>
              <a:t>.</a:t>
            </a:r>
            <a:endParaRPr lang="en-US" b="1" dirty="0">
              <a:latin typeface="+mn-lt"/>
            </a:endParaRPr>
          </a:p>
        </p:txBody>
      </p:sp>
      <p:sp>
        <p:nvSpPr>
          <p:cNvPr id="3" name="Content Placeholder 2"/>
          <p:cNvSpPr>
            <a:spLocks noGrp="1"/>
          </p:cNvSpPr>
          <p:nvPr>
            <p:ph idx="1"/>
          </p:nvPr>
        </p:nvSpPr>
        <p:spPr/>
        <p:txBody>
          <a:bodyPr/>
          <a:lstStyle/>
          <a:p>
            <a:pPr eaLnBrk="1" hangingPunct="1"/>
            <a:r>
              <a:rPr lang="en-US" dirty="0" smtClean="0">
                <a:latin typeface="+mn-lt"/>
              </a:rPr>
              <a:t>Mix </a:t>
            </a:r>
            <a:r>
              <a:rPr lang="en-US" dirty="0">
                <a:latin typeface="+mn-lt"/>
              </a:rPr>
              <a:t>of </a:t>
            </a:r>
            <a:r>
              <a:rPr lang="en-US" dirty="0" smtClean="0">
                <a:latin typeface="+mn-lt"/>
              </a:rPr>
              <a:t>personal and </a:t>
            </a:r>
            <a:r>
              <a:rPr lang="en-US" dirty="0" smtClean="0"/>
              <a:t>group </a:t>
            </a:r>
            <a:r>
              <a:rPr lang="en-US" dirty="0" smtClean="0">
                <a:latin typeface="+mn-lt"/>
              </a:rPr>
              <a:t>errors</a:t>
            </a:r>
            <a:r>
              <a:rPr lang="en-US" dirty="0">
                <a:latin typeface="+mn-lt"/>
              </a:rPr>
              <a:t>.</a:t>
            </a:r>
          </a:p>
          <a:p>
            <a:pPr lvl="1" eaLnBrk="1" hangingPunct="1"/>
            <a:r>
              <a:rPr lang="en-US" sz="2800" dirty="0">
                <a:latin typeface="+mn-lt"/>
              </a:rPr>
              <a:t>Cognitive dissonance error.</a:t>
            </a:r>
          </a:p>
          <a:p>
            <a:pPr lvl="1" eaLnBrk="1" hangingPunct="1"/>
            <a:r>
              <a:rPr lang="en-US" sz="2800" dirty="0">
                <a:latin typeface="+mn-lt"/>
              </a:rPr>
              <a:t>Diffusion of </a:t>
            </a:r>
            <a:r>
              <a:rPr lang="en-US" sz="2800" dirty="0" smtClean="0">
                <a:latin typeface="+mn-lt"/>
              </a:rPr>
              <a:t>authority (“bystander effect”) </a:t>
            </a:r>
            <a:r>
              <a:rPr lang="en-US" sz="2800" dirty="0">
                <a:latin typeface="+mn-lt"/>
              </a:rPr>
              <a:t>error.</a:t>
            </a:r>
          </a:p>
          <a:p>
            <a:pPr lvl="1" eaLnBrk="1" hangingPunct="1"/>
            <a:r>
              <a:rPr lang="en-US" sz="2800" dirty="0">
                <a:latin typeface="+mn-lt"/>
              </a:rPr>
              <a:t>Social pressure error.</a:t>
            </a:r>
          </a:p>
          <a:p>
            <a:pPr marL="0" indent="0">
              <a:buNone/>
            </a:pPr>
            <a:endParaRPr lang="en-US" b="1" dirty="0">
              <a:latin typeface="+mn-lt"/>
            </a:endParaRPr>
          </a:p>
        </p:txBody>
      </p:sp>
    </p:spTree>
    <p:extLst>
      <p:ext uri="{BB962C8B-B14F-4D97-AF65-F5344CB8AC3E}">
        <p14:creationId xmlns:p14="http://schemas.microsoft.com/office/powerpoint/2010/main" val="424539976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ea typeface="ＭＳ Ｐゴシック" pitchFamily="26" charset="-128"/>
              </a:rPr>
              <a:t>Cognitive dissonance and corporate scandals</a:t>
            </a:r>
            <a:r>
              <a:rPr lang="en-US" b="1" dirty="0" smtClean="0">
                <a:latin typeface="+mn-lt"/>
                <a:ea typeface="ＭＳ Ｐゴシック" pitchFamily="26" charset="-128"/>
              </a:rPr>
              <a:t>.</a:t>
            </a:r>
            <a:endParaRPr lang="en-US" b="1" dirty="0">
              <a:latin typeface="+mn-lt"/>
            </a:endParaRPr>
          </a:p>
        </p:txBody>
      </p:sp>
      <p:pic>
        <p:nvPicPr>
          <p:cNvPr id="6" name="Picture 5"/>
          <p:cNvPicPr>
            <a:picLocks noChangeAspect="1"/>
          </p:cNvPicPr>
          <p:nvPr/>
        </p:nvPicPr>
        <p:blipFill>
          <a:blip r:embed="rId2"/>
          <a:stretch>
            <a:fillRect/>
          </a:stretch>
        </p:blipFill>
        <p:spPr>
          <a:xfrm>
            <a:off x="1219200" y="1981200"/>
            <a:ext cx="1257300" cy="1003300"/>
          </a:xfrm>
          <a:prstGeom prst="rect">
            <a:avLst/>
          </a:prstGeom>
        </p:spPr>
      </p:pic>
      <p:pic>
        <p:nvPicPr>
          <p:cNvPr id="8" name="Picture 7" descr="thumb_evil_glar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1828800"/>
            <a:ext cx="850900" cy="1257300"/>
          </a:xfrm>
          <a:prstGeom prst="rect">
            <a:avLst/>
          </a:prstGeom>
        </p:spPr>
      </p:pic>
      <p:sp>
        <p:nvSpPr>
          <p:cNvPr id="9" name="TextBox 8"/>
          <p:cNvSpPr txBox="1"/>
          <p:nvPr/>
        </p:nvSpPr>
        <p:spPr>
          <a:xfrm>
            <a:off x="914400" y="3276600"/>
            <a:ext cx="1905000" cy="646331"/>
          </a:xfrm>
          <a:prstGeom prst="rect">
            <a:avLst/>
          </a:prstGeom>
          <a:noFill/>
        </p:spPr>
        <p:txBody>
          <a:bodyPr wrap="square" rtlCol="0">
            <a:spAutoFit/>
          </a:bodyPr>
          <a:lstStyle/>
          <a:p>
            <a:pPr algn="ctr"/>
            <a:r>
              <a:rPr lang="en-US" b="1" dirty="0" smtClean="0">
                <a:latin typeface="+mn-lt"/>
              </a:rPr>
              <a:t>“I am a good person.”</a:t>
            </a:r>
            <a:endParaRPr lang="en-US" b="1" dirty="0">
              <a:latin typeface="+mn-lt"/>
            </a:endParaRPr>
          </a:p>
        </p:txBody>
      </p:sp>
      <p:sp>
        <p:nvSpPr>
          <p:cNvPr id="10" name="TextBox 9"/>
          <p:cNvSpPr txBox="1"/>
          <p:nvPr/>
        </p:nvSpPr>
        <p:spPr>
          <a:xfrm>
            <a:off x="5486400" y="3276600"/>
            <a:ext cx="1905000" cy="646331"/>
          </a:xfrm>
          <a:prstGeom prst="rect">
            <a:avLst/>
          </a:prstGeom>
          <a:noFill/>
        </p:spPr>
        <p:txBody>
          <a:bodyPr wrap="square" rtlCol="0">
            <a:spAutoFit/>
          </a:bodyPr>
          <a:lstStyle/>
          <a:p>
            <a:pPr algn="ctr"/>
            <a:r>
              <a:rPr lang="en-US" b="1" dirty="0" smtClean="0">
                <a:latin typeface="+mn-lt"/>
              </a:rPr>
              <a:t>“I am doing a bad thing.”</a:t>
            </a:r>
            <a:endParaRPr lang="en-US" b="1" dirty="0">
              <a:latin typeface="+mn-lt"/>
            </a:endParaRPr>
          </a:p>
        </p:txBody>
      </p:sp>
      <p:sp>
        <p:nvSpPr>
          <p:cNvPr id="11" name="Plus 10"/>
          <p:cNvSpPr/>
          <p:nvPr/>
        </p:nvSpPr>
        <p:spPr>
          <a:xfrm>
            <a:off x="3657600" y="1981200"/>
            <a:ext cx="914400" cy="914400"/>
          </a:xfrm>
          <a:prstGeom prst="mathPlus">
            <a:avLst/>
          </a:prstGeom>
          <a:solidFill>
            <a:srgbClr val="A5002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Equal 2"/>
          <p:cNvSpPr/>
          <p:nvPr/>
        </p:nvSpPr>
        <p:spPr>
          <a:xfrm>
            <a:off x="2438400" y="4191000"/>
            <a:ext cx="914400" cy="914400"/>
          </a:xfrm>
          <a:prstGeom prst="mathEqual">
            <a:avLst/>
          </a:prstGeom>
          <a:solidFill>
            <a:srgbClr val="A5002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pic>
        <p:nvPicPr>
          <p:cNvPr id="5" name="Picture 4" descr="thumb_square_hea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4114800"/>
            <a:ext cx="721681" cy="1016452"/>
          </a:xfrm>
          <a:prstGeom prst="rect">
            <a:avLst/>
          </a:prstGeom>
        </p:spPr>
      </p:pic>
      <p:sp>
        <p:nvSpPr>
          <p:cNvPr id="12" name="TextBox 11"/>
          <p:cNvSpPr txBox="1"/>
          <p:nvPr/>
        </p:nvSpPr>
        <p:spPr>
          <a:xfrm>
            <a:off x="3810000" y="5181600"/>
            <a:ext cx="1905000" cy="923330"/>
          </a:xfrm>
          <a:prstGeom prst="rect">
            <a:avLst/>
          </a:prstGeom>
          <a:noFill/>
        </p:spPr>
        <p:txBody>
          <a:bodyPr wrap="square" rtlCol="0">
            <a:spAutoFit/>
          </a:bodyPr>
          <a:lstStyle/>
          <a:p>
            <a:pPr algn="ctr"/>
            <a:r>
              <a:rPr lang="en-US" b="1" dirty="0" smtClean="0">
                <a:latin typeface="+mn-lt"/>
              </a:rPr>
              <a:t>“There’s a good reason I’m doing this.”</a:t>
            </a:r>
            <a:endParaRPr lang="en-US" b="1" dirty="0">
              <a:latin typeface="+mn-lt"/>
            </a:endParaRPr>
          </a:p>
        </p:txBody>
      </p:sp>
    </p:spTree>
    <p:extLst>
      <p:ext uri="{BB962C8B-B14F-4D97-AF65-F5344CB8AC3E}">
        <p14:creationId xmlns:p14="http://schemas.microsoft.com/office/powerpoint/2010/main" val="39842643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3" grpId="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ea typeface="ＭＳ Ｐゴシック" pitchFamily="26" charset="-128"/>
              </a:rPr>
              <a:t>Cognitive dissonance and corporate scandals</a:t>
            </a:r>
            <a:r>
              <a:rPr lang="en-US" b="1" dirty="0" smtClean="0">
                <a:latin typeface="+mn-lt"/>
                <a:ea typeface="ＭＳ Ｐゴシック" pitchFamily="26" charset="-128"/>
              </a:rPr>
              <a:t>.</a:t>
            </a:r>
            <a:endParaRPr lang="en-US" b="1" dirty="0">
              <a:latin typeface="+mn-lt"/>
            </a:endParaRPr>
          </a:p>
        </p:txBody>
      </p:sp>
      <p:sp>
        <p:nvSpPr>
          <p:cNvPr id="3" name="Content Placeholder 2"/>
          <p:cNvSpPr>
            <a:spLocks noGrp="1"/>
          </p:cNvSpPr>
          <p:nvPr>
            <p:ph idx="1"/>
          </p:nvPr>
        </p:nvSpPr>
        <p:spPr/>
        <p:txBody>
          <a:bodyPr/>
          <a:lstStyle/>
          <a:p>
            <a:pPr eaLnBrk="1" hangingPunct="1"/>
            <a:r>
              <a:rPr lang="en-US" dirty="0" smtClean="0">
                <a:latin typeface="+mn-lt"/>
              </a:rPr>
              <a:t>Stanley </a:t>
            </a:r>
            <a:r>
              <a:rPr lang="en-US" dirty="0">
                <a:latin typeface="+mn-lt"/>
              </a:rPr>
              <a:t>Milgram’s experiments in the 1960s, based on Leon Festinger’s work on cognitive dissonance. </a:t>
            </a:r>
          </a:p>
          <a:p>
            <a:endParaRPr lang="en-US" b="1" dirty="0">
              <a:latin typeface="+mn-lt"/>
            </a:endParaRPr>
          </a:p>
        </p:txBody>
      </p:sp>
    </p:spTree>
    <p:extLst>
      <p:ext uri="{BB962C8B-B14F-4D97-AF65-F5344CB8AC3E}">
        <p14:creationId xmlns:p14="http://schemas.microsoft.com/office/powerpoint/2010/main" val="57864513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For more about the Milgram experiments:</a:t>
            </a:r>
            <a:endParaRPr lang="en-US" b="1" dirty="0">
              <a:latin typeface="+mn-lt"/>
            </a:endParaRPr>
          </a:p>
        </p:txBody>
      </p:sp>
      <p:sp>
        <p:nvSpPr>
          <p:cNvPr id="3" name="Content Placeholder 2"/>
          <p:cNvSpPr>
            <a:spLocks noGrp="1"/>
          </p:cNvSpPr>
          <p:nvPr>
            <p:ph idx="1"/>
          </p:nvPr>
        </p:nvSpPr>
        <p:spPr/>
        <p:txBody>
          <a:bodyPr/>
          <a:lstStyle/>
          <a:p>
            <a:r>
              <a:rPr lang="en-US" dirty="0">
                <a:latin typeface="+mn-lt"/>
                <a:hlinkClick r:id="rId2"/>
              </a:rPr>
              <a:t>http://www.youtube.com/watch?v=</a:t>
            </a:r>
            <a:r>
              <a:rPr lang="en-US" dirty="0" smtClean="0">
                <a:latin typeface="+mn-lt"/>
                <a:hlinkClick r:id="rId2"/>
              </a:rPr>
              <a:t>XpIzju84v24</a:t>
            </a:r>
            <a:r>
              <a:rPr lang="en-US" dirty="0" smtClean="0">
                <a:latin typeface="+mn-lt"/>
              </a:rPr>
              <a:t>.</a:t>
            </a:r>
          </a:p>
          <a:p>
            <a:r>
              <a:rPr lang="en-US" dirty="0" smtClean="0">
                <a:latin typeface="+mn-lt"/>
              </a:rPr>
              <a:t>And Milgram’s experiment repeated two years ago on </a:t>
            </a:r>
            <a:r>
              <a:rPr lang="en-US" u="sng" dirty="0" smtClean="0">
                <a:latin typeface="+mn-lt"/>
              </a:rPr>
              <a:t>ABC Primetime</a:t>
            </a:r>
            <a:r>
              <a:rPr lang="en-US" dirty="0">
                <a:latin typeface="+mn-lt"/>
              </a:rPr>
              <a:t>:  </a:t>
            </a:r>
            <a:r>
              <a:rPr lang="en-US" dirty="0">
                <a:latin typeface="+mn-lt"/>
                <a:hlinkClick r:id="rId3"/>
              </a:rPr>
              <a:t>http://www.youtube.com/watch?v=</a:t>
            </a:r>
            <a:r>
              <a:rPr lang="en-US" dirty="0" smtClean="0">
                <a:latin typeface="+mn-lt"/>
                <a:hlinkClick r:id="rId3"/>
              </a:rPr>
              <a:t>HwqNP9HRy7Y</a:t>
            </a:r>
            <a:r>
              <a:rPr lang="en-US" dirty="0" smtClean="0">
                <a:latin typeface="+mn-lt"/>
              </a:rPr>
              <a:t>.  </a:t>
            </a:r>
            <a:endParaRPr lang="en-US" dirty="0">
              <a:latin typeface="+mn-lt"/>
            </a:endParaRPr>
          </a:p>
        </p:txBody>
      </p:sp>
    </p:spTree>
    <p:extLst>
      <p:ext uri="{BB962C8B-B14F-4D97-AF65-F5344CB8AC3E}">
        <p14:creationId xmlns:p14="http://schemas.microsoft.com/office/powerpoint/2010/main" val="337264563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When it comes to cognitive dissonance, there are no lobsters, only frogs.</a:t>
            </a:r>
            <a:br>
              <a:rPr lang="en-US" b="1" dirty="0">
                <a:latin typeface="+mn-lt"/>
              </a:rPr>
            </a:br>
            <a:endParaRPr lang="en-US" b="1" dirty="0">
              <a:latin typeface="+mn-lt"/>
            </a:endParaRPr>
          </a:p>
        </p:txBody>
      </p:sp>
      <p:pic>
        <p:nvPicPr>
          <p:cNvPr id="4" name="Content Placeholder 3"/>
          <p:cNvPicPr>
            <a:picLocks noGrp="1" noChangeAspect="1"/>
          </p:cNvPicPr>
          <p:nvPr/>
        </p:nvPicPr>
        <p:blipFill>
          <a:blip r:embed="rId2"/>
          <a:srcRect l="-98463" r="-98463"/>
          <a:stretch>
            <a:fillRect/>
          </a:stretch>
        </p:blipFill>
        <p:spPr bwMode="auto">
          <a:xfrm>
            <a:off x="304800" y="1447800"/>
            <a:ext cx="8229600" cy="4178300"/>
          </a:xfrm>
          <a:prstGeom prst="rect">
            <a:avLst/>
          </a:prstGeom>
          <a:noFill/>
          <a:ln w="9525">
            <a:noFill/>
            <a:miter lim="800000"/>
            <a:headEnd/>
            <a:tailEnd/>
          </a:ln>
        </p:spPr>
      </p:pic>
    </p:spTree>
    <p:extLst>
      <p:ext uri="{BB962C8B-B14F-4D97-AF65-F5344CB8AC3E}">
        <p14:creationId xmlns:p14="http://schemas.microsoft.com/office/powerpoint/2010/main" val="361703498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ea typeface="ＭＳ Ｐゴシック" pitchFamily="30" charset="-128"/>
                <a:cs typeface="ＭＳ Ｐゴシック" pitchFamily="30" charset="-128"/>
              </a:rPr>
              <a:t>Other </a:t>
            </a:r>
            <a:r>
              <a:rPr lang="en-US" b="1" dirty="0" smtClean="0">
                <a:latin typeface="+mn-lt"/>
                <a:ea typeface="ＭＳ Ｐゴシック" pitchFamily="30" charset="-128"/>
                <a:cs typeface="ＭＳ Ｐゴシック" pitchFamily="30" charset="-128"/>
              </a:rPr>
              <a:t>personal and group cognitive errors:</a:t>
            </a:r>
            <a:endParaRPr lang="en-US" b="1" dirty="0">
              <a:latin typeface="+mn-lt"/>
            </a:endParaRPr>
          </a:p>
        </p:txBody>
      </p:sp>
      <p:sp>
        <p:nvSpPr>
          <p:cNvPr id="3" name="Content Placeholder 2"/>
          <p:cNvSpPr>
            <a:spLocks noGrp="1"/>
          </p:cNvSpPr>
          <p:nvPr>
            <p:ph idx="1"/>
          </p:nvPr>
        </p:nvSpPr>
        <p:spPr>
          <a:xfrm>
            <a:off x="901700" y="1714500"/>
            <a:ext cx="4432300" cy="4411663"/>
          </a:xfrm>
        </p:spPr>
        <p:txBody>
          <a:bodyPr/>
          <a:lstStyle/>
          <a:p>
            <a:pPr eaLnBrk="1" hangingPunct="1"/>
            <a:r>
              <a:rPr lang="en-US" dirty="0" smtClean="0">
                <a:latin typeface="+mn-lt"/>
              </a:rPr>
              <a:t>Diffusion </a:t>
            </a:r>
            <a:r>
              <a:rPr lang="en-US" dirty="0">
                <a:latin typeface="+mn-lt"/>
              </a:rPr>
              <a:t>of </a:t>
            </a:r>
            <a:r>
              <a:rPr lang="en-US" dirty="0" smtClean="0">
                <a:latin typeface="+mn-lt"/>
              </a:rPr>
              <a:t>authority and the bystander effect.</a:t>
            </a:r>
            <a:endParaRPr lang="en-US" dirty="0">
              <a:latin typeface="+mn-lt"/>
            </a:endParaRPr>
          </a:p>
          <a:p>
            <a:pPr lvl="1" eaLnBrk="1" hangingPunct="1"/>
            <a:r>
              <a:rPr lang="en-US" sz="2800" dirty="0">
                <a:latin typeface="+mn-lt"/>
              </a:rPr>
              <a:t>“Someone else will do it”—the Kitty Genovese </a:t>
            </a:r>
            <a:r>
              <a:rPr lang="en-US" sz="2800" dirty="0" smtClean="0">
                <a:latin typeface="+mn-lt"/>
              </a:rPr>
              <a:t>story.</a:t>
            </a:r>
          </a:p>
          <a:p>
            <a:endParaRPr lang="en-US" b="1" dirty="0">
              <a:latin typeface="+mn-lt"/>
            </a:endParaRPr>
          </a:p>
        </p:txBody>
      </p:sp>
      <p:pic>
        <p:nvPicPr>
          <p:cNvPr id="4" name="Picture 3" descr="Kitty Genoves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1600200"/>
            <a:ext cx="2025105" cy="3124200"/>
          </a:xfrm>
          <a:prstGeom prst="rect">
            <a:avLst/>
          </a:prstGeom>
        </p:spPr>
      </p:pic>
      <p:sp>
        <p:nvSpPr>
          <p:cNvPr id="5" name="TextBox 4"/>
          <p:cNvSpPr txBox="1"/>
          <p:nvPr/>
        </p:nvSpPr>
        <p:spPr>
          <a:xfrm>
            <a:off x="5715000" y="4953000"/>
            <a:ext cx="2209800" cy="646331"/>
          </a:xfrm>
          <a:prstGeom prst="rect">
            <a:avLst/>
          </a:prstGeom>
          <a:noFill/>
        </p:spPr>
        <p:txBody>
          <a:bodyPr wrap="square" rtlCol="0">
            <a:spAutoFit/>
          </a:bodyPr>
          <a:lstStyle/>
          <a:p>
            <a:pPr marL="0" lvl="1" algn="ctr"/>
            <a:r>
              <a:rPr lang="en-US" sz="1200" dirty="0">
                <a:latin typeface="+mn-lt"/>
              </a:rPr>
              <a:t>Photo available at </a:t>
            </a:r>
            <a:r>
              <a:rPr lang="en-US" sz="1200" dirty="0">
                <a:latin typeface="+mn-lt"/>
                <a:hlinkClick r:id="rId3"/>
              </a:rPr>
              <a:t>http://en.wikipedia.org/wiki/Murder_of_Kitty_Genovese</a:t>
            </a:r>
            <a:r>
              <a:rPr lang="en-US" sz="1200" dirty="0">
                <a:latin typeface="+mn-lt"/>
              </a:rPr>
              <a:t>.  </a:t>
            </a:r>
          </a:p>
        </p:txBody>
      </p:sp>
    </p:spTree>
    <p:extLst>
      <p:ext uri="{BB962C8B-B14F-4D97-AF65-F5344CB8AC3E}">
        <p14:creationId xmlns:p14="http://schemas.microsoft.com/office/powerpoint/2010/main" val="42210921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For more about diffusion of authority and the bystander effect:</a:t>
            </a:r>
            <a:endParaRPr lang="en-US" b="1" dirty="0">
              <a:latin typeface="+mn-lt"/>
            </a:endParaRPr>
          </a:p>
        </p:txBody>
      </p:sp>
      <p:sp>
        <p:nvSpPr>
          <p:cNvPr id="3" name="Content Placeholder 2"/>
          <p:cNvSpPr>
            <a:spLocks noGrp="1"/>
          </p:cNvSpPr>
          <p:nvPr>
            <p:ph idx="1"/>
          </p:nvPr>
        </p:nvSpPr>
        <p:spPr/>
        <p:txBody>
          <a:bodyPr/>
          <a:lstStyle/>
          <a:p>
            <a:r>
              <a:rPr lang="en-US" dirty="0">
                <a:latin typeface="+mn-lt"/>
                <a:hlinkClick r:id="rId2"/>
              </a:rPr>
              <a:t>http://www.youtube.com/watch?v=</a:t>
            </a:r>
            <a:r>
              <a:rPr lang="en-US" dirty="0" smtClean="0">
                <a:latin typeface="+mn-lt"/>
                <a:hlinkClick r:id="rId2"/>
              </a:rPr>
              <a:t>IJqhWkTGu5o.  </a:t>
            </a:r>
            <a:endParaRPr lang="en-US" dirty="0">
              <a:latin typeface="+mn-lt"/>
            </a:endParaRPr>
          </a:p>
        </p:txBody>
      </p:sp>
    </p:spTree>
    <p:extLst>
      <p:ext uri="{BB962C8B-B14F-4D97-AF65-F5344CB8AC3E}">
        <p14:creationId xmlns:p14="http://schemas.microsoft.com/office/powerpoint/2010/main" val="398062514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a typeface="ＭＳ Ｐゴシック" pitchFamily="30" charset="-128"/>
                <a:cs typeface="ＭＳ Ｐゴシック" pitchFamily="30" charset="-128"/>
              </a:rPr>
              <a:t>Other personal and group cognitive errors:</a:t>
            </a:r>
            <a:endParaRPr lang="en-US" b="1" dirty="0">
              <a:latin typeface="+mn-lt"/>
            </a:endParaRPr>
          </a:p>
        </p:txBody>
      </p:sp>
      <p:sp>
        <p:nvSpPr>
          <p:cNvPr id="3" name="Content Placeholder 2"/>
          <p:cNvSpPr>
            <a:spLocks noGrp="1"/>
          </p:cNvSpPr>
          <p:nvPr>
            <p:ph idx="1"/>
          </p:nvPr>
        </p:nvSpPr>
        <p:spPr>
          <a:xfrm>
            <a:off x="901700" y="1714500"/>
            <a:ext cx="3441700" cy="4411663"/>
          </a:xfrm>
        </p:spPr>
        <p:txBody>
          <a:bodyPr/>
          <a:lstStyle/>
          <a:p>
            <a:pPr eaLnBrk="1" hangingPunct="1"/>
            <a:r>
              <a:rPr lang="en-US" dirty="0" smtClean="0">
                <a:latin typeface="+mn-lt"/>
              </a:rPr>
              <a:t>Social </a:t>
            </a:r>
            <a:r>
              <a:rPr lang="en-US" dirty="0">
                <a:latin typeface="+mn-lt"/>
              </a:rPr>
              <a:t>pressure.</a:t>
            </a:r>
          </a:p>
          <a:p>
            <a:pPr lvl="1" eaLnBrk="1" hangingPunct="1"/>
            <a:r>
              <a:rPr lang="en-US" sz="2800" dirty="0">
                <a:latin typeface="+mn-lt"/>
              </a:rPr>
              <a:t>Solomon Asch’s “lines” experiment.</a:t>
            </a:r>
          </a:p>
          <a:p>
            <a:endParaRPr lang="en-US" b="1" dirty="0">
              <a:latin typeface="+mn-lt"/>
            </a:endParaRPr>
          </a:p>
        </p:txBody>
      </p:sp>
      <p:pic>
        <p:nvPicPr>
          <p:cNvPr id="4" name="Picture 3" descr="Asch_experiment"/>
          <p:cNvPicPr>
            <a:picLocks noChangeAspect="1" noChangeArrowheads="1"/>
          </p:cNvPicPr>
          <p:nvPr/>
        </p:nvPicPr>
        <p:blipFill>
          <a:blip r:embed="rId2"/>
          <a:srcRect/>
          <a:stretch>
            <a:fillRect/>
          </a:stretch>
        </p:blipFill>
        <p:spPr bwMode="auto">
          <a:xfrm>
            <a:off x="4648200" y="1524000"/>
            <a:ext cx="3810000" cy="3125608"/>
          </a:xfrm>
          <a:prstGeom prst="rect">
            <a:avLst/>
          </a:prstGeom>
          <a:noFill/>
          <a:ln w="9525">
            <a:noFill/>
            <a:miter lim="800000"/>
            <a:headEnd/>
            <a:tailEnd/>
          </a:ln>
        </p:spPr>
      </p:pic>
    </p:spTree>
    <p:extLst>
      <p:ext uri="{BB962C8B-B14F-4D97-AF65-F5344CB8AC3E}">
        <p14:creationId xmlns:p14="http://schemas.microsoft.com/office/powerpoint/2010/main" val="26067507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For more about the Asch social conformity experiment:</a:t>
            </a:r>
            <a:endParaRPr lang="en-US" b="1" dirty="0">
              <a:latin typeface="+mn-lt"/>
            </a:endParaRPr>
          </a:p>
        </p:txBody>
      </p:sp>
      <p:sp>
        <p:nvSpPr>
          <p:cNvPr id="3" name="Content Placeholder 2"/>
          <p:cNvSpPr>
            <a:spLocks noGrp="1"/>
          </p:cNvSpPr>
          <p:nvPr>
            <p:ph idx="1"/>
          </p:nvPr>
        </p:nvSpPr>
        <p:spPr/>
        <p:txBody>
          <a:bodyPr/>
          <a:lstStyle/>
          <a:p>
            <a:r>
              <a:rPr lang="en-US" dirty="0">
                <a:hlinkClick r:id="rId2"/>
              </a:rPr>
              <a:t>http://www.youtube.com/watch?v=</a:t>
            </a:r>
            <a:r>
              <a:rPr lang="en-US" dirty="0" smtClean="0">
                <a:hlinkClick r:id="rId2"/>
              </a:rPr>
              <a:t>iRh5qy09nNw</a:t>
            </a:r>
            <a:r>
              <a:rPr lang="en-US" dirty="0" smtClean="0"/>
              <a:t>.  </a:t>
            </a:r>
            <a:endParaRPr lang="en-US" b="1" dirty="0">
              <a:latin typeface="+mn-lt"/>
            </a:endParaRPr>
          </a:p>
        </p:txBody>
      </p:sp>
    </p:spTree>
    <p:extLst>
      <p:ext uri="{BB962C8B-B14F-4D97-AF65-F5344CB8AC3E}">
        <p14:creationId xmlns:p14="http://schemas.microsoft.com/office/powerpoint/2010/main" val="330689341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Do we know what we don’t know?</a:t>
            </a:r>
            <a:endParaRPr lang="en-US" b="1" dirty="0">
              <a:latin typeface="+mn-lt"/>
            </a:endParaRPr>
          </a:p>
        </p:txBody>
      </p:sp>
      <p:sp>
        <p:nvSpPr>
          <p:cNvPr id="3" name="Content Placeholder 2"/>
          <p:cNvSpPr>
            <a:spLocks noGrp="1"/>
          </p:cNvSpPr>
          <p:nvPr>
            <p:ph idx="1"/>
          </p:nvPr>
        </p:nvSpPr>
        <p:spPr/>
        <p:txBody>
          <a:bodyPr/>
          <a:lstStyle/>
          <a:p>
            <a:pPr marL="0" indent="0">
              <a:buNone/>
            </a:pPr>
            <a:r>
              <a:rPr lang="en-US" b="1" i="1" dirty="0" smtClean="0">
                <a:latin typeface="+mn-lt"/>
              </a:rPr>
              <a:t>     Before </a:t>
            </a:r>
            <a:r>
              <a:rPr lang="en-US" b="1" i="1" dirty="0">
                <a:latin typeface="+mn-lt"/>
              </a:rPr>
              <a:t>the discovery of Australia, people in the Old World were convinced that all swans were white, an unassailable belief as it seemed completely confirmed by empirical evidence.  The sighting of the first black swan might have been an interesting surprise for a few ornithologists (and others extremely concerned with the coloring of birds), but that is not where the significance of the story lies. </a:t>
            </a:r>
            <a:r>
              <a:rPr lang="en-US" b="1" i="1" dirty="0" smtClean="0">
                <a:latin typeface="+mn-lt"/>
              </a:rPr>
              <a:t>. . .</a:t>
            </a:r>
            <a:endParaRPr lang="en-US" b="1" dirty="0">
              <a:latin typeface="+mn-lt"/>
            </a:endParaRPr>
          </a:p>
        </p:txBody>
      </p:sp>
    </p:spTree>
    <p:extLst>
      <p:ext uri="{BB962C8B-B14F-4D97-AF65-F5344CB8AC3E}">
        <p14:creationId xmlns:p14="http://schemas.microsoft.com/office/powerpoint/2010/main" val="327896401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ea typeface="ＭＳ Ｐゴシック" pitchFamily="26" charset="-128"/>
              </a:rPr>
              <a:t>Let’s see how Rule #1 (underestimating cognitive errors) played out in Enron</a:t>
            </a:r>
            <a:r>
              <a:rPr lang="en-US" b="1" dirty="0" smtClean="0">
                <a:latin typeface="+mn-lt"/>
                <a:ea typeface="ＭＳ Ｐゴシック" pitchFamily="26" charset="-128"/>
              </a:rPr>
              <a:t>:</a:t>
            </a:r>
            <a:endParaRPr lang="en-US" b="1" dirty="0">
              <a:latin typeface="+mn-lt"/>
            </a:endParaRPr>
          </a:p>
        </p:txBody>
      </p:sp>
      <p:sp>
        <p:nvSpPr>
          <p:cNvPr id="3" name="Content Placeholder 2"/>
          <p:cNvSpPr>
            <a:spLocks noGrp="1"/>
          </p:cNvSpPr>
          <p:nvPr>
            <p:ph idx="1"/>
          </p:nvPr>
        </p:nvSpPr>
        <p:spPr/>
        <p:txBody>
          <a:bodyPr/>
          <a:lstStyle/>
          <a:p>
            <a:pPr eaLnBrk="1" hangingPunct="1"/>
            <a:r>
              <a:rPr lang="en-US" dirty="0" smtClean="0">
                <a:latin typeface="+mn-lt"/>
                <a:cs typeface="ＭＳ Ｐゴシック" charset="-128"/>
              </a:rPr>
              <a:t>Cognitive </a:t>
            </a:r>
            <a:r>
              <a:rPr lang="en-US" dirty="0">
                <a:latin typeface="+mn-lt"/>
                <a:cs typeface="ＭＳ Ｐゴシック" charset="-128"/>
              </a:rPr>
              <a:t>dissonance, diffusion of authority, and social pressure:</a:t>
            </a:r>
          </a:p>
          <a:p>
            <a:pPr lvl="1" eaLnBrk="1" hangingPunct="1"/>
            <a:r>
              <a:rPr lang="en-US" sz="2800" dirty="0">
                <a:latin typeface="+mn-lt"/>
                <a:cs typeface="ＭＳ Ｐゴシック" charset="-128"/>
              </a:rPr>
              <a:t>People made decisions that were inconsistent with their own self-perceptions of what was “right.”</a:t>
            </a:r>
          </a:p>
          <a:p>
            <a:endParaRPr lang="en-US" b="1" dirty="0">
              <a:latin typeface="+mn-lt"/>
            </a:endParaRPr>
          </a:p>
        </p:txBody>
      </p:sp>
    </p:spTree>
    <p:extLst>
      <p:ext uri="{BB962C8B-B14F-4D97-AF65-F5344CB8AC3E}">
        <p14:creationId xmlns:p14="http://schemas.microsoft.com/office/powerpoint/2010/main" val="332113956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ea typeface="ＭＳ Ｐゴシック" pitchFamily="26" charset="-128"/>
                <a:cs typeface="ＭＳ Ｐゴシック" pitchFamily="26" charset="-128"/>
              </a:rPr>
              <a:t>Let’s see how Rule #1 (underestimating cognitive errors) played out in Enron</a:t>
            </a:r>
            <a:r>
              <a:rPr lang="en-US" b="1" dirty="0" smtClean="0">
                <a:latin typeface="+mn-lt"/>
                <a:ea typeface="ＭＳ Ｐゴシック" pitchFamily="26" charset="-128"/>
                <a:cs typeface="ＭＳ Ｐゴシック" pitchFamily="26" charset="-128"/>
              </a:rPr>
              <a:t>:</a:t>
            </a:r>
            <a:endParaRPr lang="en-US" b="1" dirty="0">
              <a:latin typeface="+mn-lt"/>
            </a:endParaRPr>
          </a:p>
        </p:txBody>
      </p:sp>
      <p:sp>
        <p:nvSpPr>
          <p:cNvPr id="3" name="Content Placeholder 2"/>
          <p:cNvSpPr>
            <a:spLocks noGrp="1"/>
          </p:cNvSpPr>
          <p:nvPr>
            <p:ph idx="1"/>
          </p:nvPr>
        </p:nvSpPr>
        <p:spPr/>
        <p:txBody>
          <a:bodyPr/>
          <a:lstStyle/>
          <a:p>
            <a:pPr eaLnBrk="1" hangingPunct="1"/>
            <a:r>
              <a:rPr lang="en-US" dirty="0" smtClean="0">
                <a:latin typeface="+mn-lt"/>
                <a:cs typeface="ＭＳ Ｐゴシック" charset="-128"/>
              </a:rPr>
              <a:t>The </a:t>
            </a:r>
            <a:r>
              <a:rPr lang="en-US" dirty="0">
                <a:latin typeface="+mn-lt"/>
                <a:cs typeface="ＭＳ Ｐゴシック" charset="-128"/>
              </a:rPr>
              <a:t>“good” news:  Enron’s incentives got the company exactly what it wanted to get.</a:t>
            </a:r>
          </a:p>
          <a:p>
            <a:pPr lvl="1" eaLnBrk="1" hangingPunct="1"/>
            <a:r>
              <a:rPr lang="en-US" sz="2800" dirty="0">
                <a:latin typeface="+mn-lt"/>
                <a:cs typeface="ＭＳ Ｐゴシック" charset="-128"/>
              </a:rPr>
              <a:t>But checks and balances didn’t work to prevent bad behavior.</a:t>
            </a:r>
          </a:p>
          <a:p>
            <a:pPr lvl="1" eaLnBrk="1" hangingPunct="1"/>
            <a:r>
              <a:rPr lang="en-US" sz="2800" dirty="0" smtClean="0">
                <a:latin typeface="+mn-lt"/>
                <a:cs typeface="ＭＳ Ｐゴシック" charset="-128"/>
              </a:rPr>
              <a:t>The checks and balances </a:t>
            </a:r>
            <a:r>
              <a:rPr lang="en-US" sz="2800" u="sng" dirty="0" smtClean="0">
                <a:latin typeface="+mn-lt"/>
                <a:cs typeface="ＭＳ Ｐゴシック" charset="-128"/>
              </a:rPr>
              <a:t>encouraged</a:t>
            </a:r>
            <a:r>
              <a:rPr lang="en-US" sz="2800" dirty="0" smtClean="0">
                <a:latin typeface="+mn-lt"/>
                <a:cs typeface="ＭＳ Ｐゴシック" charset="-128"/>
              </a:rPr>
              <a:t> bad behavior.</a:t>
            </a:r>
            <a:endParaRPr lang="en-US" sz="2800" dirty="0">
              <a:latin typeface="+mn-lt"/>
              <a:cs typeface="ＭＳ Ｐゴシック" charset="-128"/>
            </a:endParaRPr>
          </a:p>
          <a:p>
            <a:endParaRPr lang="en-US" b="1" dirty="0">
              <a:latin typeface="+mn-lt"/>
            </a:endParaRPr>
          </a:p>
        </p:txBody>
      </p:sp>
    </p:spTree>
    <p:extLst>
      <p:ext uri="{BB962C8B-B14F-4D97-AF65-F5344CB8AC3E}">
        <p14:creationId xmlns:p14="http://schemas.microsoft.com/office/powerpoint/2010/main" val="92963588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ea typeface="ＭＳ Ｐゴシック" pitchFamily="30" charset="-128"/>
                <a:cs typeface="ＭＳ Ｐゴシック" pitchFamily="30" charset="-128"/>
              </a:rPr>
              <a:t>Failure of traditional checks &amp; balances in Enron</a:t>
            </a:r>
            <a:r>
              <a:rPr lang="en-US" b="1" dirty="0" smtClean="0">
                <a:latin typeface="+mn-lt"/>
                <a:ea typeface="ＭＳ Ｐゴシック" pitchFamily="30" charset="-128"/>
                <a:cs typeface="ＭＳ Ｐゴシック" pitchFamily="30" charset="-128"/>
              </a:rPr>
              <a:t>.</a:t>
            </a:r>
            <a:endParaRPr lang="en-US" b="1" dirty="0">
              <a:latin typeface="+mn-lt"/>
            </a:endParaRPr>
          </a:p>
        </p:txBody>
      </p:sp>
      <p:sp>
        <p:nvSpPr>
          <p:cNvPr id="3" name="Content Placeholder 2"/>
          <p:cNvSpPr>
            <a:spLocks noGrp="1"/>
          </p:cNvSpPr>
          <p:nvPr>
            <p:ph idx="1"/>
          </p:nvPr>
        </p:nvSpPr>
        <p:spPr>
          <a:xfrm>
            <a:off x="901700" y="1714500"/>
            <a:ext cx="3517900" cy="4411663"/>
          </a:xfrm>
        </p:spPr>
        <p:txBody>
          <a:bodyPr/>
          <a:lstStyle/>
          <a:p>
            <a:pPr eaLnBrk="1" hangingPunct="1"/>
            <a:r>
              <a:rPr lang="en-US" dirty="0" smtClean="0">
                <a:latin typeface="+mn-lt"/>
              </a:rPr>
              <a:t>On </a:t>
            </a:r>
            <a:r>
              <a:rPr lang="en-US" dirty="0">
                <a:latin typeface="+mn-lt"/>
              </a:rPr>
              <a:t>the inside, </a:t>
            </a:r>
            <a:r>
              <a:rPr lang="en-US" u="sng" dirty="0">
                <a:latin typeface="+mn-lt"/>
              </a:rPr>
              <a:t>some people knew about Enron’s lies</a:t>
            </a:r>
            <a:r>
              <a:rPr lang="en-US" dirty="0">
                <a:latin typeface="+mn-lt"/>
              </a:rPr>
              <a:t>.</a:t>
            </a:r>
          </a:p>
          <a:p>
            <a:pPr lvl="1" eaLnBrk="1" hangingPunct="1"/>
            <a:r>
              <a:rPr lang="en-US" sz="2800" dirty="0">
                <a:latin typeface="+mn-lt"/>
              </a:rPr>
              <a:t>Securities laws didn’t deter the behavior.</a:t>
            </a:r>
          </a:p>
          <a:p>
            <a:pPr lvl="1" eaLnBrk="1" hangingPunct="1"/>
            <a:r>
              <a:rPr lang="en-US" sz="2800" dirty="0">
                <a:latin typeface="+mn-lt"/>
              </a:rPr>
              <a:t>The gatekeepers let the “gate” swing wide open</a:t>
            </a:r>
            <a:r>
              <a:rPr lang="en-US" sz="2800" dirty="0" smtClean="0">
                <a:latin typeface="+mn-lt"/>
              </a:rPr>
              <a:t>.</a:t>
            </a:r>
            <a:endParaRPr lang="en-US" sz="2800" dirty="0">
              <a:latin typeface="+mn-lt"/>
            </a:endParaRPr>
          </a:p>
        </p:txBody>
      </p:sp>
      <p:graphicFrame>
        <p:nvGraphicFramePr>
          <p:cNvPr id="4" name="Diagram 3"/>
          <p:cNvGraphicFramePr/>
          <p:nvPr>
            <p:extLst>
              <p:ext uri="{D42A27DB-BD31-4B8C-83A1-F6EECF244321}">
                <p14:modId xmlns:p14="http://schemas.microsoft.com/office/powerpoint/2010/main" val="74851888"/>
              </p:ext>
            </p:extLst>
          </p:nvPr>
        </p:nvGraphicFramePr>
        <p:xfrm>
          <a:off x="4267200" y="2209800"/>
          <a:ext cx="4305219" cy="3409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481346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ea typeface="ＭＳ Ｐゴシック" pitchFamily="30" charset="-128"/>
                <a:cs typeface="ＭＳ Ｐゴシック" pitchFamily="30" charset="-128"/>
              </a:rPr>
              <a:t>Failure of traditional checks &amp; balances in Enron</a:t>
            </a:r>
            <a:r>
              <a:rPr lang="en-US" b="1" dirty="0" smtClean="0">
                <a:latin typeface="+mn-lt"/>
                <a:ea typeface="ＭＳ Ｐゴシック" pitchFamily="30" charset="-128"/>
                <a:cs typeface="ＭＳ Ｐゴシック" pitchFamily="30" charset="-128"/>
              </a:rPr>
              <a:t>.</a:t>
            </a:r>
            <a:endParaRPr lang="en-US" b="1" dirty="0">
              <a:latin typeface="+mn-lt"/>
            </a:endParaRPr>
          </a:p>
        </p:txBody>
      </p:sp>
      <p:sp>
        <p:nvSpPr>
          <p:cNvPr id="3" name="Content Placeholder 2"/>
          <p:cNvSpPr>
            <a:spLocks noGrp="1"/>
          </p:cNvSpPr>
          <p:nvPr>
            <p:ph idx="1"/>
          </p:nvPr>
        </p:nvSpPr>
        <p:spPr>
          <a:xfrm>
            <a:off x="901700" y="1714500"/>
            <a:ext cx="3517900" cy="4411663"/>
          </a:xfrm>
        </p:spPr>
        <p:txBody>
          <a:bodyPr/>
          <a:lstStyle/>
          <a:p>
            <a:pPr eaLnBrk="1" hangingPunct="1"/>
            <a:r>
              <a:rPr lang="en-US" dirty="0" smtClean="0">
                <a:latin typeface="+mn-lt"/>
              </a:rPr>
              <a:t>On </a:t>
            </a:r>
            <a:r>
              <a:rPr lang="en-US" dirty="0">
                <a:latin typeface="+mn-lt"/>
              </a:rPr>
              <a:t>the inside, </a:t>
            </a:r>
            <a:r>
              <a:rPr lang="en-US" u="sng" dirty="0">
                <a:latin typeface="+mn-lt"/>
              </a:rPr>
              <a:t>some people knew about Enron’s lies</a:t>
            </a:r>
            <a:r>
              <a:rPr lang="en-US" dirty="0">
                <a:latin typeface="+mn-lt"/>
              </a:rPr>
              <a:t>.</a:t>
            </a:r>
          </a:p>
          <a:p>
            <a:pPr lvl="1" eaLnBrk="1" hangingPunct="1"/>
            <a:r>
              <a:rPr lang="en-US" sz="2800" dirty="0">
                <a:latin typeface="+mn-lt"/>
              </a:rPr>
              <a:t>Securities laws didn’t deter the behavior.</a:t>
            </a:r>
          </a:p>
          <a:p>
            <a:pPr lvl="1" eaLnBrk="1" hangingPunct="1"/>
            <a:r>
              <a:rPr lang="en-US" sz="2800" dirty="0">
                <a:latin typeface="+mn-lt"/>
              </a:rPr>
              <a:t>The gatekeepers let the “gate” swing wide open</a:t>
            </a:r>
            <a:r>
              <a:rPr lang="en-US" sz="2800" dirty="0" smtClean="0">
                <a:latin typeface="+mn-lt"/>
              </a:rPr>
              <a:t>.</a:t>
            </a:r>
            <a:endParaRPr lang="en-US" sz="2800" dirty="0">
              <a:latin typeface="+mn-lt"/>
            </a:endParaRPr>
          </a:p>
        </p:txBody>
      </p:sp>
      <p:graphicFrame>
        <p:nvGraphicFramePr>
          <p:cNvPr id="4" name="Diagram 3"/>
          <p:cNvGraphicFramePr/>
          <p:nvPr>
            <p:extLst>
              <p:ext uri="{D42A27DB-BD31-4B8C-83A1-F6EECF244321}">
                <p14:modId xmlns:p14="http://schemas.microsoft.com/office/powerpoint/2010/main" val="1600180928"/>
              </p:ext>
            </p:extLst>
          </p:nvPr>
        </p:nvGraphicFramePr>
        <p:xfrm>
          <a:off x="4267200" y="2209800"/>
          <a:ext cx="4305219" cy="3409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648438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ea typeface="ＭＳ Ｐゴシック" pitchFamily="30" charset="-128"/>
                <a:cs typeface="ＭＳ Ｐゴシック" pitchFamily="30" charset="-128"/>
              </a:rPr>
              <a:t>Failure of traditional checks &amp; balances in Enron</a:t>
            </a:r>
            <a:r>
              <a:rPr lang="en-US" b="1" dirty="0" smtClean="0">
                <a:latin typeface="+mn-lt"/>
                <a:ea typeface="ＭＳ Ｐゴシック" pitchFamily="30" charset="-128"/>
                <a:cs typeface="ＭＳ Ｐゴシック" pitchFamily="30" charset="-128"/>
              </a:rPr>
              <a:t>.</a:t>
            </a:r>
            <a:endParaRPr lang="en-US" b="1" dirty="0">
              <a:latin typeface="+mn-lt"/>
            </a:endParaRPr>
          </a:p>
        </p:txBody>
      </p:sp>
      <p:sp>
        <p:nvSpPr>
          <p:cNvPr id="3" name="Content Placeholder 2"/>
          <p:cNvSpPr>
            <a:spLocks noGrp="1"/>
          </p:cNvSpPr>
          <p:nvPr>
            <p:ph idx="1"/>
          </p:nvPr>
        </p:nvSpPr>
        <p:spPr>
          <a:xfrm>
            <a:off x="901700" y="1714500"/>
            <a:ext cx="3517900" cy="4411663"/>
          </a:xfrm>
        </p:spPr>
        <p:txBody>
          <a:bodyPr/>
          <a:lstStyle/>
          <a:p>
            <a:pPr eaLnBrk="1" hangingPunct="1"/>
            <a:r>
              <a:rPr lang="en-US" dirty="0" smtClean="0">
                <a:latin typeface="+mn-lt"/>
              </a:rPr>
              <a:t>On </a:t>
            </a:r>
            <a:r>
              <a:rPr lang="en-US" dirty="0">
                <a:latin typeface="+mn-lt"/>
              </a:rPr>
              <a:t>the inside, </a:t>
            </a:r>
            <a:r>
              <a:rPr lang="en-US" u="sng" dirty="0">
                <a:latin typeface="+mn-lt"/>
              </a:rPr>
              <a:t>some people knew about Enron’s lies</a:t>
            </a:r>
            <a:r>
              <a:rPr lang="en-US" dirty="0">
                <a:latin typeface="+mn-lt"/>
              </a:rPr>
              <a:t>.</a:t>
            </a:r>
          </a:p>
          <a:p>
            <a:pPr lvl="1" eaLnBrk="1" hangingPunct="1"/>
            <a:r>
              <a:rPr lang="en-US" sz="2800" dirty="0">
                <a:latin typeface="+mn-lt"/>
              </a:rPr>
              <a:t>Securities laws didn’t deter the behavior.</a:t>
            </a:r>
          </a:p>
          <a:p>
            <a:pPr lvl="1" eaLnBrk="1" hangingPunct="1"/>
            <a:r>
              <a:rPr lang="en-US" sz="2800" dirty="0">
                <a:latin typeface="+mn-lt"/>
              </a:rPr>
              <a:t>The gatekeepers let the “gate” swing wide open</a:t>
            </a:r>
            <a:r>
              <a:rPr lang="en-US" sz="2800" dirty="0" smtClean="0">
                <a:latin typeface="+mn-lt"/>
              </a:rPr>
              <a:t>.</a:t>
            </a:r>
            <a:endParaRPr lang="en-US" sz="2800" dirty="0">
              <a:latin typeface="+mn-lt"/>
            </a:endParaRPr>
          </a:p>
        </p:txBody>
      </p:sp>
      <p:graphicFrame>
        <p:nvGraphicFramePr>
          <p:cNvPr id="4" name="Diagram 3"/>
          <p:cNvGraphicFramePr/>
          <p:nvPr>
            <p:extLst>
              <p:ext uri="{D42A27DB-BD31-4B8C-83A1-F6EECF244321}">
                <p14:modId xmlns:p14="http://schemas.microsoft.com/office/powerpoint/2010/main" val="340389175"/>
              </p:ext>
            </p:extLst>
          </p:nvPr>
        </p:nvGraphicFramePr>
        <p:xfrm>
          <a:off x="4267200" y="2209800"/>
          <a:ext cx="4305219" cy="3409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643513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ea typeface="ＭＳ Ｐゴシック" pitchFamily="30" charset="-128"/>
                <a:cs typeface="ＭＳ Ｐゴシック" pitchFamily="30" charset="-128"/>
              </a:rPr>
              <a:t>Failure of traditional checks &amp; balances in Enron</a:t>
            </a:r>
            <a:r>
              <a:rPr lang="en-US" b="1" dirty="0" smtClean="0">
                <a:latin typeface="+mn-lt"/>
                <a:ea typeface="ＭＳ Ｐゴシック" pitchFamily="30" charset="-128"/>
                <a:cs typeface="ＭＳ Ｐゴシック" pitchFamily="30" charset="-128"/>
              </a:rPr>
              <a:t>.</a:t>
            </a:r>
            <a:endParaRPr lang="en-US" b="1" dirty="0">
              <a:latin typeface="+mn-lt"/>
            </a:endParaRPr>
          </a:p>
        </p:txBody>
      </p:sp>
      <p:sp>
        <p:nvSpPr>
          <p:cNvPr id="3" name="Content Placeholder 2"/>
          <p:cNvSpPr>
            <a:spLocks noGrp="1"/>
          </p:cNvSpPr>
          <p:nvPr>
            <p:ph idx="1"/>
          </p:nvPr>
        </p:nvSpPr>
        <p:spPr>
          <a:xfrm>
            <a:off x="901700" y="1714500"/>
            <a:ext cx="3517900" cy="4411663"/>
          </a:xfrm>
        </p:spPr>
        <p:txBody>
          <a:bodyPr/>
          <a:lstStyle/>
          <a:p>
            <a:pPr eaLnBrk="1" hangingPunct="1"/>
            <a:r>
              <a:rPr lang="en-US" dirty="0" smtClean="0">
                <a:latin typeface="+mn-lt"/>
              </a:rPr>
              <a:t>On </a:t>
            </a:r>
            <a:r>
              <a:rPr lang="en-US" dirty="0">
                <a:latin typeface="+mn-lt"/>
              </a:rPr>
              <a:t>the inside, </a:t>
            </a:r>
            <a:r>
              <a:rPr lang="en-US" u="sng" dirty="0">
                <a:latin typeface="+mn-lt"/>
              </a:rPr>
              <a:t>some people knew about Enron’s lies</a:t>
            </a:r>
            <a:r>
              <a:rPr lang="en-US" dirty="0">
                <a:latin typeface="+mn-lt"/>
              </a:rPr>
              <a:t>.</a:t>
            </a:r>
          </a:p>
          <a:p>
            <a:pPr lvl="1" eaLnBrk="1" hangingPunct="1"/>
            <a:r>
              <a:rPr lang="en-US" sz="2800" dirty="0">
                <a:latin typeface="+mn-lt"/>
              </a:rPr>
              <a:t>Securities laws didn’t deter the behavior.</a:t>
            </a:r>
          </a:p>
          <a:p>
            <a:pPr lvl="1" eaLnBrk="1" hangingPunct="1"/>
            <a:r>
              <a:rPr lang="en-US" sz="2800" dirty="0">
                <a:latin typeface="+mn-lt"/>
              </a:rPr>
              <a:t>The gatekeepers let the “gate” swing wide open</a:t>
            </a:r>
            <a:r>
              <a:rPr lang="en-US" sz="2800" dirty="0" smtClean="0">
                <a:latin typeface="+mn-lt"/>
              </a:rPr>
              <a:t>.</a:t>
            </a:r>
            <a:endParaRPr lang="en-US" sz="2800" dirty="0">
              <a:latin typeface="+mn-lt"/>
            </a:endParaRPr>
          </a:p>
        </p:txBody>
      </p:sp>
      <p:graphicFrame>
        <p:nvGraphicFramePr>
          <p:cNvPr id="4" name="Diagram 3"/>
          <p:cNvGraphicFramePr/>
          <p:nvPr>
            <p:extLst>
              <p:ext uri="{D42A27DB-BD31-4B8C-83A1-F6EECF244321}">
                <p14:modId xmlns:p14="http://schemas.microsoft.com/office/powerpoint/2010/main" val="3867100095"/>
              </p:ext>
            </p:extLst>
          </p:nvPr>
        </p:nvGraphicFramePr>
        <p:xfrm>
          <a:off x="4267200" y="2209800"/>
          <a:ext cx="4305219" cy="3409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962656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ea typeface="ＭＳ Ｐゴシック" pitchFamily="26" charset="-128"/>
              </a:rPr>
              <a:t>Enron wasn’t an anomaly</a:t>
            </a:r>
            <a:r>
              <a:rPr lang="en-US" b="1" dirty="0" smtClean="0">
                <a:latin typeface="+mn-lt"/>
                <a:ea typeface="ＭＳ Ｐゴシック" pitchFamily="26" charset="-128"/>
              </a:rPr>
              <a:t>.</a:t>
            </a:r>
            <a:endParaRPr lang="en-US" b="1" dirty="0">
              <a:latin typeface="+mn-lt"/>
            </a:endParaRPr>
          </a:p>
        </p:txBody>
      </p:sp>
      <p:sp>
        <p:nvSpPr>
          <p:cNvPr id="3" name="Content Placeholder 2"/>
          <p:cNvSpPr>
            <a:spLocks noGrp="1"/>
          </p:cNvSpPr>
          <p:nvPr>
            <p:ph idx="1"/>
          </p:nvPr>
        </p:nvSpPr>
        <p:spPr>
          <a:xfrm>
            <a:off x="901700" y="1714500"/>
            <a:ext cx="3594100" cy="4411663"/>
          </a:xfrm>
        </p:spPr>
        <p:txBody>
          <a:bodyPr/>
          <a:lstStyle/>
          <a:p>
            <a:pPr eaLnBrk="1" hangingPunct="1"/>
            <a:r>
              <a:rPr lang="en-US" dirty="0" smtClean="0">
                <a:latin typeface="+mn-lt"/>
              </a:rPr>
              <a:t>WorldCom (“managing” the accounting).</a:t>
            </a:r>
            <a:endParaRPr lang="en-US" dirty="0">
              <a:latin typeface="+mn-lt"/>
            </a:endParaRPr>
          </a:p>
          <a:p>
            <a:pPr eaLnBrk="1" hangingPunct="1"/>
            <a:r>
              <a:rPr lang="en-US" dirty="0" smtClean="0">
                <a:latin typeface="+mn-lt"/>
              </a:rPr>
              <a:t>Madoff (Ponzi scheme)</a:t>
            </a:r>
            <a:r>
              <a:rPr lang="en-US" dirty="0" smtClean="0"/>
              <a:t>.</a:t>
            </a:r>
          </a:p>
          <a:p>
            <a:pPr eaLnBrk="1" hangingPunct="1"/>
            <a:r>
              <a:rPr lang="en-US" dirty="0" smtClean="0">
                <a:latin typeface="+mn-lt"/>
              </a:rPr>
              <a:t>UBS (rogue trading).</a:t>
            </a:r>
          </a:p>
          <a:p>
            <a:pPr lvl="1" eaLnBrk="1" hangingPunct="1"/>
            <a:r>
              <a:rPr lang="en-US" sz="2800" dirty="0" smtClean="0"/>
              <a:t>Chasing losses doesn’t work in Vegas, either.</a:t>
            </a:r>
            <a:endParaRPr lang="en-US" sz="2800" dirty="0"/>
          </a:p>
        </p:txBody>
      </p:sp>
      <p:pic>
        <p:nvPicPr>
          <p:cNvPr id="4" name="Picture 3" descr="2395250-welcome_to_fabulous_las_vegas_nevada-las_vega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1905000"/>
            <a:ext cx="3657600" cy="2743200"/>
          </a:xfrm>
          <a:prstGeom prst="rect">
            <a:avLst/>
          </a:prstGeom>
        </p:spPr>
      </p:pic>
    </p:spTree>
    <p:extLst>
      <p:ext uri="{BB962C8B-B14F-4D97-AF65-F5344CB8AC3E}">
        <p14:creationId xmlns:p14="http://schemas.microsoft.com/office/powerpoint/2010/main" val="25414973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Having</a:t>
            </a:r>
            <a:r>
              <a:rPr lang="en-US" b="1" dirty="0" smtClean="0"/>
              <a:t> a gate isn’t the same as having one that </a:t>
            </a:r>
            <a:r>
              <a:rPr lang="en-US" b="1" u="sng" dirty="0" smtClean="0"/>
              <a:t>works</a:t>
            </a:r>
            <a:r>
              <a:rPr lang="en-US" b="1" dirty="0" smtClean="0"/>
              <a:t>.</a:t>
            </a:r>
            <a:endParaRPr lang="en-US" b="1" dirty="0"/>
          </a:p>
        </p:txBody>
      </p:sp>
      <p:pic>
        <p:nvPicPr>
          <p:cNvPr id="4" name="Content Placeholder 3" descr="gate fail.jpg"/>
          <p:cNvPicPr>
            <a:picLocks noGrp="1" noChangeAspect="1"/>
          </p:cNvPicPr>
          <p:nvPr>
            <p:ph idx="1"/>
          </p:nvPr>
        </p:nvPicPr>
        <p:blipFill>
          <a:blip r:embed="rId2">
            <a:extLst>
              <a:ext uri="{28A0092B-C50C-407E-A947-70E740481C1C}">
                <a14:useLocalDpi xmlns:a14="http://schemas.microsoft.com/office/drawing/2010/main" val="0"/>
              </a:ext>
            </a:extLst>
          </a:blip>
          <a:srcRect t="12422" b="12422"/>
          <a:stretch>
            <a:fillRect/>
          </a:stretch>
        </p:blipFill>
        <p:spPr>
          <a:xfrm>
            <a:off x="1066800" y="1676400"/>
            <a:ext cx="6642128" cy="3763963"/>
          </a:xfrm>
        </p:spPr>
      </p:pic>
    </p:spTree>
    <p:extLst>
      <p:ext uri="{BB962C8B-B14F-4D97-AF65-F5344CB8AC3E}">
        <p14:creationId xmlns:p14="http://schemas.microsoft.com/office/powerpoint/2010/main" val="40058144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ea typeface="ＭＳ Ｐゴシック" pitchFamily="26" charset="-128"/>
              </a:rPr>
              <a:t>Think about your own </a:t>
            </a:r>
            <a:r>
              <a:rPr lang="en-US" b="1" dirty="0" smtClean="0">
                <a:latin typeface="+mn-lt"/>
                <a:ea typeface="ＭＳ Ｐゴシック" pitchFamily="26" charset="-128"/>
              </a:rPr>
              <a:t>group.</a:t>
            </a:r>
            <a:endParaRPr lang="en-US" b="1" dirty="0">
              <a:latin typeface="+mn-lt"/>
            </a:endParaRPr>
          </a:p>
        </p:txBody>
      </p:sp>
      <p:sp>
        <p:nvSpPr>
          <p:cNvPr id="3" name="Content Placeholder 2"/>
          <p:cNvSpPr>
            <a:spLocks noGrp="1"/>
          </p:cNvSpPr>
          <p:nvPr>
            <p:ph idx="1"/>
          </p:nvPr>
        </p:nvSpPr>
        <p:spPr/>
        <p:txBody>
          <a:bodyPr/>
          <a:lstStyle/>
          <a:p>
            <a:pPr eaLnBrk="1" hangingPunct="1"/>
            <a:r>
              <a:rPr lang="en-US" dirty="0" smtClean="0">
                <a:latin typeface="+mn-lt"/>
              </a:rPr>
              <a:t>Have </a:t>
            </a:r>
            <a:r>
              <a:rPr lang="en-US" dirty="0">
                <a:latin typeface="+mn-lt"/>
              </a:rPr>
              <a:t>you seen management bend the rules for people whom it considers special</a:t>
            </a:r>
            <a:r>
              <a:rPr lang="en-US" dirty="0" smtClean="0">
                <a:latin typeface="+mn-lt"/>
              </a:rPr>
              <a:t>?</a:t>
            </a:r>
            <a:endParaRPr lang="en-US" dirty="0">
              <a:latin typeface="+mn-lt"/>
            </a:endParaRPr>
          </a:p>
        </p:txBody>
      </p:sp>
    </p:spTree>
    <p:extLst>
      <p:ext uri="{BB962C8B-B14F-4D97-AF65-F5344CB8AC3E}">
        <p14:creationId xmlns:p14="http://schemas.microsoft.com/office/powerpoint/2010/main" val="93130724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ea typeface="ＭＳ Ｐゴシック" pitchFamily="26" charset="-128"/>
              </a:rPr>
              <a:t>Think about your own </a:t>
            </a:r>
            <a:r>
              <a:rPr lang="en-US" b="1" dirty="0" smtClean="0">
                <a:latin typeface="+mn-lt"/>
                <a:ea typeface="ＭＳ Ｐゴシック" pitchFamily="26" charset="-128"/>
              </a:rPr>
              <a:t>group.</a:t>
            </a:r>
            <a:endParaRPr lang="en-US" b="1" dirty="0">
              <a:latin typeface="+mn-lt"/>
            </a:endParaRPr>
          </a:p>
        </p:txBody>
      </p:sp>
      <p:sp>
        <p:nvSpPr>
          <p:cNvPr id="3" name="Content Placeholder 2"/>
          <p:cNvSpPr>
            <a:spLocks noGrp="1"/>
          </p:cNvSpPr>
          <p:nvPr>
            <p:ph idx="1"/>
          </p:nvPr>
        </p:nvSpPr>
        <p:spPr/>
        <p:txBody>
          <a:bodyPr/>
          <a:lstStyle/>
          <a:p>
            <a:pPr eaLnBrk="1" hangingPunct="1"/>
            <a:r>
              <a:rPr lang="en-US" dirty="0" smtClean="0">
                <a:latin typeface="+mn-lt"/>
              </a:rPr>
              <a:t>Does </a:t>
            </a:r>
            <a:r>
              <a:rPr lang="en-US" dirty="0">
                <a:latin typeface="+mn-lt"/>
              </a:rPr>
              <a:t>your </a:t>
            </a:r>
            <a:r>
              <a:rPr lang="en-US" dirty="0" smtClean="0">
                <a:latin typeface="+mn-lt"/>
              </a:rPr>
              <a:t>group </a:t>
            </a:r>
            <a:r>
              <a:rPr lang="en-US" dirty="0">
                <a:latin typeface="+mn-lt"/>
              </a:rPr>
              <a:t>look the other way when there’s misbehavior, as long as the person misbehaving is a rainmaker</a:t>
            </a:r>
            <a:r>
              <a:rPr lang="en-US" dirty="0" smtClean="0">
                <a:latin typeface="+mn-lt"/>
              </a:rPr>
              <a:t>?</a:t>
            </a:r>
            <a:endParaRPr lang="en-US" dirty="0">
              <a:latin typeface="+mn-lt"/>
            </a:endParaRPr>
          </a:p>
        </p:txBody>
      </p:sp>
    </p:spTree>
    <p:extLst>
      <p:ext uri="{BB962C8B-B14F-4D97-AF65-F5344CB8AC3E}">
        <p14:creationId xmlns:p14="http://schemas.microsoft.com/office/powerpoint/2010/main" val="309254628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Do we know what we don’t know?</a:t>
            </a:r>
            <a:endParaRPr lang="en-US" b="1" dirty="0">
              <a:latin typeface="+mn-lt"/>
            </a:endParaRPr>
          </a:p>
        </p:txBody>
      </p:sp>
      <p:sp>
        <p:nvSpPr>
          <p:cNvPr id="3" name="Content Placeholder 2"/>
          <p:cNvSpPr>
            <a:spLocks noGrp="1"/>
          </p:cNvSpPr>
          <p:nvPr>
            <p:ph idx="1"/>
          </p:nvPr>
        </p:nvSpPr>
        <p:spPr/>
        <p:txBody>
          <a:bodyPr/>
          <a:lstStyle/>
          <a:p>
            <a:pPr marL="0" indent="0">
              <a:buNone/>
            </a:pPr>
            <a:r>
              <a:rPr lang="en-US" b="1" i="1" dirty="0" smtClean="0">
                <a:latin typeface="+mn-lt"/>
              </a:rPr>
              <a:t>. . . It </a:t>
            </a:r>
            <a:r>
              <a:rPr lang="en-US" b="1" i="1" dirty="0">
                <a:latin typeface="+mn-lt"/>
              </a:rPr>
              <a:t>illustrates a severe limitation to our learning from observations or experience and the fragility of our knowledge.  One single observation can invalidate a general statement derived from millennia of confirmatory sightings of millions of white swans.  All you need is one single (and, I am told, quite ugly) black bird.</a:t>
            </a:r>
            <a:endParaRPr lang="en-US" b="1" dirty="0">
              <a:latin typeface="+mn-lt"/>
            </a:endParaRPr>
          </a:p>
          <a:p>
            <a:pPr marL="400050" lvl="1" indent="0">
              <a:buNone/>
            </a:pPr>
            <a:r>
              <a:rPr lang="en-US" dirty="0" smtClean="0">
                <a:latin typeface="+mn-lt"/>
              </a:rPr>
              <a:t>—</a:t>
            </a:r>
            <a:r>
              <a:rPr lang="en-US" cap="small" dirty="0">
                <a:latin typeface="+mn-lt"/>
              </a:rPr>
              <a:t>Nassim Taleb,</a:t>
            </a:r>
            <a:r>
              <a:rPr lang="en-US" dirty="0">
                <a:latin typeface="+mn-lt"/>
              </a:rPr>
              <a:t> </a:t>
            </a:r>
            <a:r>
              <a:rPr lang="en-US" cap="small" dirty="0">
                <a:latin typeface="+mn-lt"/>
              </a:rPr>
              <a:t>The Black Swan: The Impact of the Highly </a:t>
            </a:r>
            <a:r>
              <a:rPr lang="en-US" cap="small" dirty="0" smtClean="0">
                <a:latin typeface="+mn-lt"/>
              </a:rPr>
              <a:t>Improbable </a:t>
            </a:r>
            <a:r>
              <a:rPr lang="en-US" dirty="0" smtClean="0">
                <a:latin typeface="+mn-lt"/>
              </a:rPr>
              <a:t>xvii </a:t>
            </a:r>
            <a:r>
              <a:rPr lang="en-US" dirty="0">
                <a:latin typeface="+mn-lt"/>
              </a:rPr>
              <a:t>(2007</a:t>
            </a:r>
            <a:r>
              <a:rPr lang="en-US" dirty="0" smtClean="0">
                <a:latin typeface="+mn-lt"/>
              </a:rPr>
              <a:t>).</a:t>
            </a:r>
            <a:endParaRPr lang="en-US" dirty="0">
              <a:latin typeface="+mn-lt"/>
            </a:endParaRPr>
          </a:p>
        </p:txBody>
      </p:sp>
    </p:spTree>
    <p:extLst>
      <p:ext uri="{BB962C8B-B14F-4D97-AF65-F5344CB8AC3E}">
        <p14:creationId xmlns:p14="http://schemas.microsoft.com/office/powerpoint/2010/main" val="63048168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ea typeface="ＭＳ Ｐゴシック" pitchFamily="26" charset="-128"/>
              </a:rPr>
              <a:t>Think about your own </a:t>
            </a:r>
            <a:r>
              <a:rPr lang="en-US" b="1" dirty="0" smtClean="0">
                <a:latin typeface="+mn-lt"/>
                <a:ea typeface="ＭＳ Ｐゴシック" pitchFamily="26" charset="-128"/>
              </a:rPr>
              <a:t>group.</a:t>
            </a:r>
            <a:endParaRPr lang="en-US" b="1" dirty="0">
              <a:latin typeface="+mn-lt"/>
            </a:endParaRPr>
          </a:p>
        </p:txBody>
      </p:sp>
      <p:sp>
        <p:nvSpPr>
          <p:cNvPr id="3" name="Content Placeholder 2"/>
          <p:cNvSpPr>
            <a:spLocks noGrp="1"/>
          </p:cNvSpPr>
          <p:nvPr>
            <p:ph idx="1"/>
          </p:nvPr>
        </p:nvSpPr>
        <p:spPr/>
        <p:txBody>
          <a:bodyPr/>
          <a:lstStyle/>
          <a:p>
            <a:pPr eaLnBrk="1" hangingPunct="1"/>
            <a:r>
              <a:rPr lang="en-US" u="sng" dirty="0" smtClean="0"/>
              <a:t>What </a:t>
            </a:r>
            <a:r>
              <a:rPr lang="en-US" u="sng" dirty="0"/>
              <a:t>gets rewarded</a:t>
            </a:r>
            <a:r>
              <a:rPr lang="en-US" dirty="0"/>
              <a:t>?  </a:t>
            </a:r>
          </a:p>
          <a:p>
            <a:pPr lvl="1" eaLnBrk="1" hangingPunct="1"/>
            <a:r>
              <a:rPr lang="en-US" sz="2800" dirty="0" smtClean="0"/>
              <a:t>It’s not what a group says.  It’s what it </a:t>
            </a:r>
            <a:r>
              <a:rPr lang="en-US" sz="2800" u="sng" dirty="0" smtClean="0"/>
              <a:t>does</a:t>
            </a:r>
            <a:r>
              <a:rPr lang="en-US" sz="2800" dirty="0" smtClean="0"/>
              <a:t> that counts.</a:t>
            </a:r>
            <a:endParaRPr lang="en-US" sz="2800" dirty="0"/>
          </a:p>
        </p:txBody>
      </p:sp>
    </p:spTree>
    <p:extLst>
      <p:ext uri="{BB962C8B-B14F-4D97-AF65-F5344CB8AC3E}">
        <p14:creationId xmlns:p14="http://schemas.microsoft.com/office/powerpoint/2010/main" val="3289678751"/>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ea typeface="ＭＳ Ｐゴシック" pitchFamily="26" charset="-128"/>
              </a:rPr>
              <a:t>Can we even fix the problem</a:t>
            </a:r>
            <a:r>
              <a:rPr lang="en-US" b="1" dirty="0" smtClean="0">
                <a:latin typeface="+mn-lt"/>
                <a:ea typeface="ＭＳ Ｐゴシック" pitchFamily="26" charset="-128"/>
              </a:rPr>
              <a:t>?</a:t>
            </a:r>
            <a:endParaRPr lang="en-US" b="1" dirty="0">
              <a:latin typeface="+mn-lt"/>
            </a:endParaRPr>
          </a:p>
        </p:txBody>
      </p:sp>
      <p:sp>
        <p:nvSpPr>
          <p:cNvPr id="3" name="Content Placeholder 2"/>
          <p:cNvSpPr>
            <a:spLocks noGrp="1"/>
          </p:cNvSpPr>
          <p:nvPr>
            <p:ph idx="1"/>
          </p:nvPr>
        </p:nvSpPr>
        <p:spPr/>
        <p:txBody>
          <a:bodyPr/>
          <a:lstStyle/>
          <a:p>
            <a:pPr eaLnBrk="1" hangingPunct="1">
              <a:lnSpc>
                <a:spcPct val="90000"/>
              </a:lnSpc>
            </a:pPr>
            <a:r>
              <a:rPr lang="en-US" dirty="0" smtClean="0">
                <a:latin typeface="+mn-lt"/>
              </a:rPr>
              <a:t>Any </a:t>
            </a:r>
            <a:r>
              <a:rPr lang="en-US" dirty="0">
                <a:latin typeface="+mn-lt"/>
              </a:rPr>
              <a:t>controls must take human nature into account.</a:t>
            </a:r>
          </a:p>
          <a:p>
            <a:pPr lvl="1" eaLnBrk="1" hangingPunct="1">
              <a:lnSpc>
                <a:spcPct val="90000"/>
              </a:lnSpc>
            </a:pPr>
            <a:r>
              <a:rPr lang="en-US" sz="2800" dirty="0">
                <a:latin typeface="+mn-lt"/>
              </a:rPr>
              <a:t>Increased punishment alone isn’t </a:t>
            </a:r>
            <a:r>
              <a:rPr lang="en-US" sz="2800" dirty="0" smtClean="0">
                <a:latin typeface="+mn-lt"/>
              </a:rPr>
              <a:t>enough.</a:t>
            </a:r>
          </a:p>
          <a:p>
            <a:pPr lvl="1" eaLnBrk="1" hangingPunct="1">
              <a:lnSpc>
                <a:spcPct val="90000"/>
              </a:lnSpc>
            </a:pPr>
            <a:r>
              <a:rPr lang="en-US" sz="2800" dirty="0" smtClean="0"/>
              <a:t>Sm</a:t>
            </a:r>
            <a:r>
              <a:rPr lang="en-US" sz="2800" dirty="0" smtClean="0">
                <a:latin typeface="+mn-lt"/>
              </a:rPr>
              <a:t>art </a:t>
            </a:r>
            <a:r>
              <a:rPr lang="en-US" sz="2800" dirty="0">
                <a:latin typeface="+mn-lt"/>
              </a:rPr>
              <a:t>people will discount the risk of getting caught</a:t>
            </a:r>
            <a:r>
              <a:rPr lang="en-US" sz="2800" dirty="0" smtClean="0">
                <a:latin typeface="+mn-lt"/>
              </a:rPr>
              <a:t>.</a:t>
            </a:r>
            <a:endParaRPr lang="en-US" sz="2800" dirty="0">
              <a:latin typeface="+mn-lt"/>
            </a:endParaRPr>
          </a:p>
        </p:txBody>
      </p:sp>
    </p:spTree>
    <p:extLst>
      <p:ext uri="{BB962C8B-B14F-4D97-AF65-F5344CB8AC3E}">
        <p14:creationId xmlns:p14="http://schemas.microsoft.com/office/powerpoint/2010/main" val="72447480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26" charset="-128"/>
              </a:rPr>
              <a:t>The Rapoport “designated nay-sayer” proposal</a:t>
            </a:r>
            <a:r>
              <a:rPr lang="en-US" dirty="0" smtClean="0">
                <a:ea typeface="ＭＳ Ｐゴシック" pitchFamily="26" charset="-128"/>
              </a:rPr>
              <a:t>:</a:t>
            </a:r>
            <a:endParaRPr lang="en-US" b="1" dirty="0">
              <a:latin typeface="+mn-lt"/>
            </a:endParaRPr>
          </a:p>
        </p:txBody>
      </p:sp>
      <p:sp>
        <p:nvSpPr>
          <p:cNvPr id="3" name="Content Placeholder 2"/>
          <p:cNvSpPr>
            <a:spLocks noGrp="1"/>
          </p:cNvSpPr>
          <p:nvPr>
            <p:ph idx="1"/>
          </p:nvPr>
        </p:nvSpPr>
        <p:spPr/>
        <p:txBody>
          <a:bodyPr/>
          <a:lstStyle/>
          <a:p>
            <a:pPr eaLnBrk="1" hangingPunct="1"/>
            <a:r>
              <a:rPr lang="en-US" dirty="0" smtClean="0">
                <a:latin typeface="+mn-lt"/>
              </a:rPr>
              <a:t>Regulations </a:t>
            </a:r>
            <a:r>
              <a:rPr lang="en-US" dirty="0">
                <a:latin typeface="+mn-lt"/>
              </a:rPr>
              <a:t>aren’t going to stop people from behaving like human beings (by definition).</a:t>
            </a:r>
          </a:p>
          <a:p>
            <a:pPr eaLnBrk="1" hangingPunct="1"/>
            <a:r>
              <a:rPr lang="en-US" dirty="0">
                <a:latin typeface="+mn-lt"/>
              </a:rPr>
              <a:t>So instead of fighting human nature, let’s build in a way to work with it.</a:t>
            </a:r>
          </a:p>
          <a:p>
            <a:endParaRPr lang="en-US" b="1" dirty="0">
              <a:latin typeface="+mn-lt"/>
            </a:endParaRPr>
          </a:p>
        </p:txBody>
      </p:sp>
    </p:spTree>
    <p:extLst>
      <p:ext uri="{BB962C8B-B14F-4D97-AF65-F5344CB8AC3E}">
        <p14:creationId xmlns:p14="http://schemas.microsoft.com/office/powerpoint/2010/main" val="232713214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26" charset="-128"/>
              </a:rPr>
              <a:t>The Rapoport “designated nay-sayer” proposal</a:t>
            </a:r>
            <a:r>
              <a:rPr lang="en-US" dirty="0" smtClean="0">
                <a:ea typeface="ＭＳ Ｐゴシック" pitchFamily="26" charset="-128"/>
              </a:rPr>
              <a:t>:</a:t>
            </a:r>
            <a:endParaRPr lang="en-US" b="1" dirty="0">
              <a:latin typeface="+mn-lt"/>
            </a:endParaRPr>
          </a:p>
        </p:txBody>
      </p:sp>
      <p:sp>
        <p:nvSpPr>
          <p:cNvPr id="3" name="Content Placeholder 2"/>
          <p:cNvSpPr>
            <a:spLocks noGrp="1"/>
          </p:cNvSpPr>
          <p:nvPr>
            <p:ph idx="1"/>
          </p:nvPr>
        </p:nvSpPr>
        <p:spPr/>
        <p:txBody>
          <a:bodyPr/>
          <a:lstStyle/>
          <a:p>
            <a:pPr marL="566928" indent="-457200" eaLnBrk="1" fontAlgn="auto" hangingPunct="1">
              <a:spcAft>
                <a:spcPts val="0"/>
              </a:spcAft>
              <a:buFont typeface="Wingdings" charset="2"/>
              <a:buChar char="q"/>
              <a:defRPr/>
            </a:pPr>
            <a:r>
              <a:rPr lang="en-US" dirty="0" smtClean="0">
                <a:latin typeface="+mn-lt"/>
              </a:rPr>
              <a:t>Force </a:t>
            </a:r>
            <a:r>
              <a:rPr lang="en-US" dirty="0">
                <a:latin typeface="+mn-lt"/>
              </a:rPr>
              <a:t>ways to slow down decisions, except in </a:t>
            </a:r>
            <a:r>
              <a:rPr lang="en-US" dirty="0" smtClean="0">
                <a:latin typeface="+mn-lt"/>
              </a:rPr>
              <a:t>emergencies.</a:t>
            </a:r>
          </a:p>
          <a:p>
            <a:pPr marL="566928" indent="-457200" eaLnBrk="1" fontAlgn="auto" hangingPunct="1">
              <a:spcAft>
                <a:spcPts val="0"/>
              </a:spcAft>
              <a:buFont typeface="Wingdings" charset="2"/>
              <a:buChar char="q"/>
              <a:defRPr/>
            </a:pPr>
            <a:r>
              <a:rPr lang="en-US" dirty="0" smtClean="0">
                <a:latin typeface="+mn-lt"/>
              </a:rPr>
              <a:t>Designate your </a:t>
            </a:r>
            <a:r>
              <a:rPr lang="en-US" dirty="0">
                <a:latin typeface="+mn-lt"/>
              </a:rPr>
              <a:t>nay-sayers (but rotate those positions)</a:t>
            </a:r>
            <a:r>
              <a:rPr lang="en-US" dirty="0" smtClean="0">
                <a:latin typeface="+mn-lt"/>
              </a:rPr>
              <a:t>.</a:t>
            </a:r>
          </a:p>
          <a:p>
            <a:pPr marL="566928" indent="-457200" eaLnBrk="1" fontAlgn="auto" hangingPunct="1">
              <a:spcAft>
                <a:spcPts val="0"/>
              </a:spcAft>
              <a:buFont typeface="Wingdings" charset="2"/>
              <a:buChar char="q"/>
              <a:defRPr/>
            </a:pPr>
            <a:r>
              <a:rPr lang="en-US" dirty="0" smtClean="0">
                <a:latin typeface="+mn-lt"/>
              </a:rPr>
              <a:t>Double</a:t>
            </a:r>
            <a:r>
              <a:rPr lang="en-US" dirty="0">
                <a:latin typeface="+mn-lt"/>
              </a:rPr>
              <a:t>-check “results” that agree with </a:t>
            </a:r>
            <a:r>
              <a:rPr lang="en-US" dirty="0" smtClean="0">
                <a:latin typeface="+mn-lt"/>
              </a:rPr>
              <a:t>hypotheses.</a:t>
            </a:r>
          </a:p>
          <a:p>
            <a:pPr marL="566928" indent="-457200" eaLnBrk="1" fontAlgn="auto" hangingPunct="1">
              <a:spcAft>
                <a:spcPts val="0"/>
              </a:spcAft>
              <a:buFont typeface="Wingdings" charset="2"/>
              <a:buChar char="q"/>
              <a:defRPr/>
            </a:pPr>
            <a:r>
              <a:rPr lang="en-US" dirty="0" smtClean="0">
                <a:latin typeface="+mn-lt"/>
              </a:rPr>
              <a:t>Build </a:t>
            </a:r>
            <a:r>
              <a:rPr lang="en-US" dirty="0">
                <a:latin typeface="+mn-lt"/>
              </a:rPr>
              <a:t>skepticism into decision-</a:t>
            </a:r>
            <a:r>
              <a:rPr lang="en-US" dirty="0" smtClean="0">
                <a:latin typeface="+mn-lt"/>
              </a:rPr>
              <a:t>making.</a:t>
            </a:r>
          </a:p>
          <a:p>
            <a:pPr marL="566928" indent="-457200" eaLnBrk="1" fontAlgn="auto" hangingPunct="1">
              <a:spcAft>
                <a:spcPts val="0"/>
              </a:spcAft>
              <a:buFont typeface="Wingdings" charset="2"/>
              <a:buChar char="q"/>
              <a:defRPr/>
            </a:pPr>
            <a:r>
              <a:rPr lang="en-US" dirty="0" smtClean="0">
                <a:latin typeface="+mn-lt"/>
              </a:rPr>
              <a:t>Train </a:t>
            </a:r>
            <a:r>
              <a:rPr lang="en-US" dirty="0">
                <a:latin typeface="+mn-lt"/>
              </a:rPr>
              <a:t>people to think critically.</a:t>
            </a:r>
          </a:p>
          <a:p>
            <a:pPr marL="621792" lvl="1" eaLnBrk="1" fontAlgn="auto" hangingPunct="1">
              <a:spcBef>
                <a:spcPts val="324"/>
              </a:spcBef>
              <a:spcAft>
                <a:spcPts val="0"/>
              </a:spcAft>
              <a:buFont typeface="Verdana"/>
              <a:buChar char="◦"/>
              <a:defRPr/>
            </a:pPr>
            <a:endParaRPr lang="en-US" b="1" dirty="0">
              <a:latin typeface="+mn-lt"/>
            </a:endParaRPr>
          </a:p>
          <a:p>
            <a:endParaRPr lang="en-US" b="1" dirty="0">
              <a:latin typeface="+mn-lt"/>
            </a:endParaRPr>
          </a:p>
        </p:txBody>
      </p:sp>
    </p:spTree>
    <p:extLst>
      <p:ext uri="{BB962C8B-B14F-4D97-AF65-F5344CB8AC3E}">
        <p14:creationId xmlns:p14="http://schemas.microsoft.com/office/powerpoint/2010/main" val="77407652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It’s hard to be a nay-sayer</a:t>
            </a:r>
            <a:r>
              <a:rPr lang="en-US" dirty="0" smtClean="0"/>
              <a:t>.</a:t>
            </a:r>
            <a:endParaRPr lang="en-US" b="1" dirty="0">
              <a:latin typeface="+mn-lt"/>
            </a:endParaRPr>
          </a:p>
        </p:txBody>
      </p:sp>
      <p:sp>
        <p:nvSpPr>
          <p:cNvPr id="3" name="Content Placeholder 2"/>
          <p:cNvSpPr>
            <a:spLocks noGrp="1"/>
          </p:cNvSpPr>
          <p:nvPr>
            <p:ph idx="1"/>
          </p:nvPr>
        </p:nvSpPr>
        <p:spPr/>
        <p:txBody>
          <a:bodyPr/>
          <a:lstStyle/>
          <a:p>
            <a:pPr eaLnBrk="1" hangingPunct="1"/>
            <a:r>
              <a:rPr lang="en-US" dirty="0" smtClean="0">
                <a:latin typeface="+mn-lt"/>
              </a:rPr>
              <a:t>Ostracism</a:t>
            </a:r>
            <a:r>
              <a:rPr lang="en-US" dirty="0">
                <a:latin typeface="+mn-lt"/>
              </a:rPr>
              <a:t>.</a:t>
            </a:r>
          </a:p>
          <a:p>
            <a:pPr eaLnBrk="1" hangingPunct="1"/>
            <a:r>
              <a:rPr lang="en-US" dirty="0">
                <a:latin typeface="+mn-lt"/>
              </a:rPr>
              <a:t>Social pressure.</a:t>
            </a:r>
          </a:p>
          <a:p>
            <a:pPr eaLnBrk="1" hangingPunct="1"/>
            <a:r>
              <a:rPr lang="en-US" dirty="0">
                <a:latin typeface="+mn-lt"/>
              </a:rPr>
              <a:t>Active resistance.</a:t>
            </a:r>
          </a:p>
          <a:p>
            <a:pPr marL="0" indent="0">
              <a:buNone/>
            </a:pPr>
            <a:endParaRPr lang="en-US" b="1" dirty="0">
              <a:latin typeface="+mn-lt"/>
            </a:endParaRPr>
          </a:p>
        </p:txBody>
      </p:sp>
    </p:spTree>
    <p:extLst>
      <p:ext uri="{BB962C8B-B14F-4D97-AF65-F5344CB8AC3E}">
        <p14:creationId xmlns:p14="http://schemas.microsoft.com/office/powerpoint/2010/main" val="1905950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good organizations need them.</a:t>
            </a:r>
            <a:endParaRPr lang="en-US" b="1" dirty="0">
              <a:latin typeface="+mn-lt"/>
            </a:endParaRPr>
          </a:p>
        </p:txBody>
      </p:sp>
      <p:sp>
        <p:nvSpPr>
          <p:cNvPr id="3" name="Content Placeholder 2"/>
          <p:cNvSpPr>
            <a:spLocks noGrp="1"/>
          </p:cNvSpPr>
          <p:nvPr>
            <p:ph idx="1"/>
          </p:nvPr>
        </p:nvSpPr>
        <p:spPr/>
        <p:txBody>
          <a:bodyPr/>
          <a:lstStyle/>
          <a:p>
            <a:pPr eaLnBrk="1" hangingPunct="1"/>
            <a:r>
              <a:rPr lang="en-US" dirty="0" smtClean="0">
                <a:latin typeface="+mn-lt"/>
              </a:rPr>
              <a:t>And it’s the stories you tell about rewarding nay-sayers that reinforce a healthy organization.</a:t>
            </a:r>
          </a:p>
          <a:p>
            <a:pPr eaLnBrk="1" hangingPunct="1"/>
            <a:r>
              <a:rPr lang="en-US" dirty="0" smtClean="0"/>
              <a:t>Even those who were wrong (the “false positives”).</a:t>
            </a:r>
            <a:endParaRPr lang="en-US" dirty="0">
              <a:latin typeface="+mn-lt"/>
            </a:endParaRPr>
          </a:p>
          <a:p>
            <a:pPr marL="0" indent="0">
              <a:buNone/>
            </a:pPr>
            <a:endParaRPr lang="en-US" b="1" dirty="0">
              <a:latin typeface="+mn-lt"/>
            </a:endParaRPr>
          </a:p>
        </p:txBody>
      </p:sp>
    </p:spTree>
    <p:extLst>
      <p:ext uri="{BB962C8B-B14F-4D97-AF65-F5344CB8AC3E}">
        <p14:creationId xmlns:p14="http://schemas.microsoft.com/office/powerpoint/2010/main" val="84129206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txBox="1">
            <a:spLocks noChangeArrowheads="1"/>
          </p:cNvSpPr>
          <p:nvPr/>
        </p:nvSpPr>
        <p:spPr bwMode="auto">
          <a:xfrm>
            <a:off x="4191000" y="1828800"/>
            <a:ext cx="4343400" cy="3733800"/>
          </a:xfrm>
          <a:prstGeom prst="rect">
            <a:avLst/>
          </a:prstGeom>
          <a:noFill/>
          <a:ln w="9525">
            <a:noFill/>
            <a:miter lim="800000"/>
            <a:headEnd/>
            <a:tailEnd/>
          </a:ln>
        </p:spPr>
        <p:txBody>
          <a:bodyPr>
            <a:prstTxWarp prst="textNoShape">
              <a:avLst/>
            </a:prstTxWarp>
          </a:bodyPr>
          <a:lstStyle/>
          <a:p>
            <a:pPr algn="ctr" eaLnBrk="1" hangingPunct="1">
              <a:lnSpc>
                <a:spcPct val="90000"/>
              </a:lnSpc>
              <a:spcBef>
                <a:spcPct val="20000"/>
              </a:spcBef>
              <a:buClr>
                <a:schemeClr val="accent2"/>
              </a:buClr>
              <a:buFont typeface="Wingdings" charset="2"/>
              <a:buNone/>
            </a:pPr>
            <a:r>
              <a:rPr lang="en-US" sz="2400" b="1" i="0" dirty="0">
                <a:latin typeface="+mn-lt"/>
                <a:ea typeface="Garamond"/>
                <a:cs typeface="Garamond"/>
              </a:rPr>
              <a:t>ENRON AND OTHER CORPORATE FIASCOS: THE CORPORATE SCANDAL READER, 2d</a:t>
            </a:r>
          </a:p>
          <a:p>
            <a:pPr algn="ctr" eaLnBrk="1" hangingPunct="1">
              <a:lnSpc>
                <a:spcPct val="90000"/>
              </a:lnSpc>
              <a:spcBef>
                <a:spcPct val="20000"/>
              </a:spcBef>
              <a:buClr>
                <a:schemeClr val="accent2"/>
              </a:buClr>
              <a:buFont typeface="Wingdings" charset="2"/>
              <a:buNone/>
            </a:pPr>
            <a:endParaRPr lang="en-US" sz="1200" b="1" i="0" dirty="0">
              <a:latin typeface="+mn-lt"/>
              <a:ea typeface="Garamond"/>
              <a:cs typeface="Garamond"/>
            </a:endParaRPr>
          </a:p>
          <a:p>
            <a:pPr algn="ctr" eaLnBrk="1" hangingPunct="1">
              <a:lnSpc>
                <a:spcPct val="90000"/>
              </a:lnSpc>
              <a:spcBef>
                <a:spcPct val="20000"/>
              </a:spcBef>
              <a:buClr>
                <a:schemeClr val="accent2"/>
              </a:buClr>
              <a:buFont typeface="Wingdings" charset="2"/>
              <a:buNone/>
            </a:pPr>
            <a:r>
              <a:rPr lang="en-US" sz="1600" b="1" i="0" dirty="0">
                <a:latin typeface="+mn-lt"/>
                <a:ea typeface="Garamond"/>
                <a:cs typeface="Garamond"/>
              </a:rPr>
              <a:t>Nancy B. Rapoport, Jeffrey D. Van Niel &amp;</a:t>
            </a:r>
          </a:p>
          <a:p>
            <a:pPr algn="ctr" eaLnBrk="1" hangingPunct="1">
              <a:lnSpc>
                <a:spcPct val="90000"/>
              </a:lnSpc>
              <a:spcBef>
                <a:spcPct val="20000"/>
              </a:spcBef>
              <a:buClr>
                <a:schemeClr val="accent2"/>
              </a:buClr>
              <a:buFont typeface="Wingdings" charset="2"/>
              <a:buNone/>
            </a:pPr>
            <a:r>
              <a:rPr lang="en-US" sz="1600" b="1" i="0" dirty="0">
                <a:latin typeface="+mn-lt"/>
                <a:ea typeface="Garamond"/>
                <a:cs typeface="Garamond"/>
              </a:rPr>
              <a:t>Bala G. Dharan, eds., </a:t>
            </a:r>
          </a:p>
          <a:p>
            <a:pPr algn="ctr" eaLnBrk="1" hangingPunct="1">
              <a:lnSpc>
                <a:spcPct val="90000"/>
              </a:lnSpc>
              <a:spcBef>
                <a:spcPct val="20000"/>
              </a:spcBef>
              <a:buClr>
                <a:schemeClr val="accent2"/>
              </a:buClr>
              <a:buFont typeface="Wingdings" charset="2"/>
              <a:buNone/>
            </a:pPr>
            <a:r>
              <a:rPr lang="en-US" sz="1600" b="1" i="0" dirty="0">
                <a:latin typeface="+mn-lt"/>
                <a:ea typeface="Garamond"/>
                <a:cs typeface="Garamond"/>
              </a:rPr>
              <a:t>Foundation Press 2009.</a:t>
            </a:r>
          </a:p>
          <a:p>
            <a:pPr algn="ctr" eaLnBrk="1" hangingPunct="1">
              <a:lnSpc>
                <a:spcPct val="90000"/>
              </a:lnSpc>
              <a:spcBef>
                <a:spcPct val="20000"/>
              </a:spcBef>
              <a:buClr>
                <a:schemeClr val="accent2"/>
              </a:buClr>
              <a:buFont typeface="Wingdings" charset="2"/>
              <a:buNone/>
            </a:pPr>
            <a:endParaRPr lang="en-US" sz="1600" b="1" i="0" dirty="0">
              <a:latin typeface="+mn-lt"/>
              <a:ea typeface="Garamond"/>
              <a:cs typeface="Garamond"/>
            </a:endParaRPr>
          </a:p>
          <a:p>
            <a:pPr algn="ctr" eaLnBrk="1" hangingPunct="1">
              <a:lnSpc>
                <a:spcPct val="90000"/>
              </a:lnSpc>
              <a:spcBef>
                <a:spcPct val="20000"/>
              </a:spcBef>
              <a:buClr>
                <a:schemeClr val="accent2"/>
              </a:buClr>
              <a:buFont typeface="Wingdings" charset="2"/>
              <a:buNone/>
            </a:pPr>
            <a:r>
              <a:rPr lang="en-US" sz="1600" b="1" i="0" dirty="0">
                <a:latin typeface="+mn-lt"/>
                <a:ea typeface="Garamond"/>
                <a:cs typeface="Garamond"/>
              </a:rPr>
              <a:t>Cover art by Jeffrey D. Van Niel.</a:t>
            </a:r>
          </a:p>
          <a:p>
            <a:pPr algn="ctr" eaLnBrk="1" hangingPunct="1">
              <a:lnSpc>
                <a:spcPct val="90000"/>
              </a:lnSpc>
              <a:spcBef>
                <a:spcPct val="20000"/>
              </a:spcBef>
              <a:buClr>
                <a:schemeClr val="accent2"/>
              </a:buClr>
              <a:buFont typeface="Wingdings" charset="2"/>
              <a:buNone/>
            </a:pPr>
            <a:endParaRPr lang="en-US" sz="1600" b="1" i="0" dirty="0">
              <a:latin typeface="+mn-lt"/>
              <a:ea typeface="Garamond"/>
              <a:cs typeface="Garamond"/>
            </a:endParaRPr>
          </a:p>
          <a:p>
            <a:pPr algn="ctr" eaLnBrk="1" hangingPunct="1">
              <a:lnSpc>
                <a:spcPct val="90000"/>
              </a:lnSpc>
              <a:spcBef>
                <a:spcPct val="20000"/>
              </a:spcBef>
              <a:buClr>
                <a:schemeClr val="accent2"/>
              </a:buClr>
              <a:buFont typeface="Wingdings" charset="2"/>
              <a:buNone/>
            </a:pPr>
            <a:r>
              <a:rPr lang="en-US" sz="1600" b="1" i="0" dirty="0">
                <a:latin typeface="+mn-lt"/>
                <a:ea typeface="Garamond"/>
                <a:cs typeface="Garamond"/>
                <a:hlinkClick r:id="rId2"/>
              </a:rPr>
              <a:t>http://www.amazon.com/Enron-Other-Corporate-Fiascos-Scandal/dp/1599413361</a:t>
            </a:r>
            <a:endParaRPr lang="en-US" sz="1600" b="1" i="0" dirty="0">
              <a:latin typeface="+mn-lt"/>
              <a:ea typeface="Garamond"/>
              <a:cs typeface="Garamond"/>
            </a:endParaRPr>
          </a:p>
          <a:p>
            <a:pPr algn="ctr" eaLnBrk="1" hangingPunct="1">
              <a:lnSpc>
                <a:spcPct val="90000"/>
              </a:lnSpc>
              <a:spcBef>
                <a:spcPct val="20000"/>
              </a:spcBef>
              <a:buClr>
                <a:schemeClr val="accent2"/>
              </a:buClr>
              <a:buFont typeface="Wingdings" charset="2"/>
              <a:buNone/>
            </a:pPr>
            <a:endParaRPr lang="en-US" sz="2600" i="0" dirty="0">
              <a:latin typeface="Verdana" charset="0"/>
            </a:endParaRPr>
          </a:p>
        </p:txBody>
      </p:sp>
      <p:pic>
        <p:nvPicPr>
          <p:cNvPr id="93188" name="Picture 4" descr="Enron no white space.png"/>
          <p:cNvPicPr>
            <a:picLocks noChangeAspect="1"/>
          </p:cNvPicPr>
          <p:nvPr/>
        </p:nvPicPr>
        <p:blipFill>
          <a:blip r:embed="rId3"/>
          <a:srcRect/>
          <a:stretch>
            <a:fillRect/>
          </a:stretch>
        </p:blipFill>
        <p:spPr bwMode="auto">
          <a:xfrm>
            <a:off x="1066800" y="2057400"/>
            <a:ext cx="2211633" cy="31242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Shameless self-promotion.</a:t>
            </a:r>
            <a:endParaRPr lang="en-US" dirty="0"/>
          </a:p>
        </p:txBody>
      </p:sp>
    </p:spTree>
    <p:extLst>
      <p:ext uri="{BB962C8B-B14F-4D97-AF65-F5344CB8AC3E}">
        <p14:creationId xmlns:p14="http://schemas.microsoft.com/office/powerpoint/2010/main" val="208854819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Here’s my contact information.</a:t>
            </a:r>
            <a:endParaRPr lang="en-US" b="1" dirty="0"/>
          </a:p>
        </p:txBody>
      </p:sp>
      <p:sp>
        <p:nvSpPr>
          <p:cNvPr id="3" name="Content Placeholder 2"/>
          <p:cNvSpPr>
            <a:spLocks noGrp="1"/>
          </p:cNvSpPr>
          <p:nvPr>
            <p:ph idx="1"/>
          </p:nvPr>
        </p:nvSpPr>
        <p:spPr/>
        <p:txBody>
          <a:bodyPr/>
          <a:lstStyle/>
          <a:p>
            <a:pPr marR="0" algn="ctr" eaLnBrk="1" hangingPunct="1">
              <a:lnSpc>
                <a:spcPct val="110000"/>
              </a:lnSpc>
              <a:spcBef>
                <a:spcPts val="0"/>
              </a:spcBef>
              <a:buFont typeface="Wingdings" charset="2"/>
              <a:buNone/>
              <a:defRPr/>
            </a:pPr>
            <a:r>
              <a:rPr lang="en-US" dirty="0" smtClean="0">
                <a:cs typeface="ＭＳ Ｐゴシック" charset="-128"/>
              </a:rPr>
              <a:t>Nancy </a:t>
            </a:r>
            <a:r>
              <a:rPr lang="en-US" dirty="0" smtClean="0">
                <a:cs typeface="ＭＳ Ｐゴシック" charset="-128"/>
              </a:rPr>
              <a:t>B. Rapoport</a:t>
            </a:r>
          </a:p>
          <a:p>
            <a:pPr marR="0" algn="ctr" eaLnBrk="1" hangingPunct="1">
              <a:lnSpc>
                <a:spcPct val="110000"/>
              </a:lnSpc>
              <a:spcBef>
                <a:spcPts val="0"/>
              </a:spcBef>
              <a:buFont typeface="Wingdings" charset="2"/>
              <a:buNone/>
              <a:defRPr/>
            </a:pPr>
            <a:r>
              <a:rPr lang="en-US" dirty="0" smtClean="0">
                <a:cs typeface="ＭＳ Ｐゴシック" charset="-128"/>
              </a:rPr>
              <a:t>Gordon Silver Professor of Law</a:t>
            </a:r>
          </a:p>
          <a:p>
            <a:pPr marR="0" algn="ctr" eaLnBrk="1" hangingPunct="1">
              <a:lnSpc>
                <a:spcPct val="110000"/>
              </a:lnSpc>
              <a:spcBef>
                <a:spcPts val="0"/>
              </a:spcBef>
              <a:buFont typeface="Wingdings" charset="2"/>
              <a:buNone/>
              <a:defRPr/>
            </a:pPr>
            <a:r>
              <a:rPr lang="en-US" dirty="0" smtClean="0">
                <a:cs typeface="ＭＳ Ｐゴシック" charset="-128"/>
              </a:rPr>
              <a:t>William S. Boyd School of Law</a:t>
            </a:r>
          </a:p>
          <a:p>
            <a:pPr marR="0" algn="ctr" eaLnBrk="1" hangingPunct="1">
              <a:lnSpc>
                <a:spcPct val="110000"/>
              </a:lnSpc>
              <a:spcBef>
                <a:spcPts val="0"/>
              </a:spcBef>
              <a:buFont typeface="Wingdings" charset="2"/>
              <a:buNone/>
              <a:defRPr/>
            </a:pPr>
            <a:r>
              <a:rPr lang="en-US" dirty="0" smtClean="0">
                <a:cs typeface="ＭＳ Ｐゴシック" charset="-128"/>
              </a:rPr>
              <a:t>University of Nevada, Las Vegas</a:t>
            </a:r>
          </a:p>
          <a:p>
            <a:pPr marR="0" algn="ctr" eaLnBrk="1" hangingPunct="1">
              <a:lnSpc>
                <a:spcPct val="110000"/>
              </a:lnSpc>
              <a:spcBef>
                <a:spcPts val="0"/>
              </a:spcBef>
              <a:buFont typeface="Wingdings" charset="2"/>
              <a:buNone/>
              <a:defRPr/>
            </a:pPr>
            <a:r>
              <a:rPr lang="en-US" dirty="0" smtClean="0">
                <a:cs typeface="ＭＳ Ｐゴシック" charset="-128"/>
                <a:hlinkClick r:id="rId2"/>
              </a:rPr>
              <a:t>nancy.rapoport@unlv.edu</a:t>
            </a:r>
            <a:endParaRPr lang="en-US" dirty="0" smtClean="0">
              <a:cs typeface="ＭＳ Ｐゴシック" charset="-128"/>
            </a:endParaRPr>
          </a:p>
          <a:p>
            <a:pPr marR="0" algn="ctr" eaLnBrk="1" hangingPunct="1">
              <a:lnSpc>
                <a:spcPct val="110000"/>
              </a:lnSpc>
              <a:spcBef>
                <a:spcPts val="0"/>
              </a:spcBef>
              <a:buFont typeface="Wingdings" charset="2"/>
              <a:buNone/>
              <a:defRPr/>
            </a:pPr>
            <a:r>
              <a:rPr lang="en-US" dirty="0" smtClean="0">
                <a:cs typeface="ＭＳ Ｐゴシック" charset="-128"/>
              </a:rPr>
              <a:t>Cell:  713-202-1881</a:t>
            </a:r>
          </a:p>
          <a:p>
            <a:pPr marR="0" algn="ctr" eaLnBrk="1" hangingPunct="1">
              <a:lnSpc>
                <a:spcPct val="110000"/>
              </a:lnSpc>
              <a:spcBef>
                <a:spcPts val="0"/>
              </a:spcBef>
              <a:buFont typeface="Wingdings" charset="2"/>
              <a:buNone/>
              <a:defRPr/>
            </a:pPr>
            <a:r>
              <a:rPr lang="en-US" dirty="0" smtClean="0">
                <a:solidFill>
                  <a:srgbClr val="FF0000"/>
                </a:solidFill>
                <a:cs typeface="ＭＳ Ｐゴシック" charset="-128"/>
                <a:hlinkClick r:id="rId3"/>
              </a:rPr>
              <a:t>http://www.law.unlv.edu/faculty/nancy-rapoport.html</a:t>
            </a:r>
            <a:endParaRPr lang="en-US" dirty="0" smtClean="0">
              <a:solidFill>
                <a:srgbClr val="FF0000"/>
              </a:solidFill>
              <a:cs typeface="ＭＳ Ｐゴシック" charset="-128"/>
            </a:endParaRPr>
          </a:p>
          <a:p>
            <a:pPr marR="0" algn="ctr" eaLnBrk="1" hangingPunct="1">
              <a:lnSpc>
                <a:spcPct val="110000"/>
              </a:lnSpc>
              <a:spcBef>
                <a:spcPts val="0"/>
              </a:spcBef>
              <a:buFont typeface="Wingdings" charset="2"/>
              <a:buNone/>
              <a:defRPr/>
            </a:pPr>
            <a:r>
              <a:rPr lang="en-US" dirty="0" smtClean="0">
                <a:solidFill>
                  <a:srgbClr val="FF0000"/>
                </a:solidFill>
                <a:cs typeface="ＭＳ Ｐゴシック" charset="-128"/>
              </a:rPr>
              <a:t> </a:t>
            </a:r>
            <a:r>
              <a:rPr lang="en-US" dirty="0" smtClean="0">
                <a:solidFill>
                  <a:srgbClr val="FF0000"/>
                </a:solidFill>
                <a:cs typeface="ＭＳ Ｐゴシック" charset="-128"/>
                <a:hlinkClick r:id="rId4"/>
              </a:rPr>
              <a:t>http://nancyrapoport.blogspot.com/</a:t>
            </a:r>
            <a:endParaRPr lang="en-US" dirty="0" smtClean="0">
              <a:solidFill>
                <a:srgbClr val="FF0000"/>
              </a:solidFill>
              <a:cs typeface="ＭＳ Ｐゴシック" charset="-128"/>
            </a:endParaRPr>
          </a:p>
          <a:p>
            <a:pPr>
              <a:buNone/>
            </a:pPr>
            <a:endParaRPr lang="en-US" b="1" dirty="0"/>
          </a:p>
        </p:txBody>
      </p:sp>
    </p:spTree>
    <p:extLst>
      <p:ext uri="{BB962C8B-B14F-4D97-AF65-F5344CB8AC3E}">
        <p14:creationId xmlns:p14="http://schemas.microsoft.com/office/powerpoint/2010/main" val="405359626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Who are these three people?</a:t>
            </a:r>
            <a:endParaRPr lang="en-US" dirty="0"/>
          </a:p>
        </p:txBody>
      </p:sp>
      <p:sp>
        <p:nvSpPr>
          <p:cNvPr id="19460" name="Text Placeholder 8"/>
          <p:cNvSpPr>
            <a:spLocks noGrp="1"/>
          </p:cNvSpPr>
          <p:nvPr>
            <p:ph idx="1"/>
          </p:nvPr>
        </p:nvSpPr>
        <p:spPr>
          <a:xfrm>
            <a:off x="5257800" y="1714501"/>
            <a:ext cx="3429000" cy="3924299"/>
          </a:xfrm>
        </p:spPr>
        <p:txBody>
          <a:bodyPr>
            <a:normAutofit lnSpcReduction="10000"/>
          </a:bodyPr>
          <a:lstStyle/>
          <a:p>
            <a:pPr eaLnBrk="1" hangingPunct="1"/>
            <a:r>
              <a:rPr lang="en-US" dirty="0" smtClean="0">
                <a:latin typeface="+mn-lt"/>
              </a:rPr>
              <a:t>On the left:  Cynthia Cooper (WorldCom).</a:t>
            </a:r>
          </a:p>
          <a:p>
            <a:pPr eaLnBrk="1" hangingPunct="1"/>
            <a:r>
              <a:rPr lang="en-US" dirty="0" smtClean="0">
                <a:latin typeface="+mn-lt"/>
              </a:rPr>
              <a:t>In the middle: Colleen Rowley (FBI).</a:t>
            </a:r>
          </a:p>
          <a:p>
            <a:pPr eaLnBrk="1" hangingPunct="1"/>
            <a:r>
              <a:rPr lang="en-US" dirty="0" smtClean="0">
                <a:latin typeface="+mn-lt"/>
              </a:rPr>
              <a:t>On the right:  Sherron Watkins (Enron).</a:t>
            </a:r>
          </a:p>
        </p:txBody>
      </p:sp>
      <p:pic>
        <p:nvPicPr>
          <p:cNvPr id="19459" name="Picture 4" descr="Picture of Time Persons of the Year.bmp"/>
          <p:cNvPicPr>
            <a:picLocks noChangeAspect="1"/>
          </p:cNvPicPr>
          <p:nvPr/>
        </p:nvPicPr>
        <p:blipFill>
          <a:blip r:embed="rId2"/>
          <a:srcRect/>
          <a:stretch>
            <a:fillRect/>
          </a:stretch>
        </p:blipFill>
        <p:spPr bwMode="auto">
          <a:xfrm>
            <a:off x="381000" y="1752600"/>
            <a:ext cx="4572000" cy="3302000"/>
          </a:xfrm>
          <a:prstGeom prst="rect">
            <a:avLst/>
          </a:prstGeom>
          <a:noFill/>
          <a:ln w="9525">
            <a:noFill/>
            <a:miter lim="800000"/>
            <a:headEnd/>
            <a:tailEnd/>
          </a:ln>
        </p:spPr>
      </p:pic>
    </p:spTree>
    <p:extLst>
      <p:ext uri="{BB962C8B-B14F-4D97-AF65-F5344CB8AC3E}">
        <p14:creationId xmlns:p14="http://schemas.microsoft.com/office/powerpoint/2010/main" val="27904554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4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60">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460">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46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 photograph’s “Sesame Street moment.”</a:t>
            </a:r>
            <a:endParaRPr lang="en-US" dirty="0"/>
          </a:p>
        </p:txBody>
      </p:sp>
      <p:sp>
        <p:nvSpPr>
          <p:cNvPr id="3" name="Content Placeholder 2"/>
          <p:cNvSpPr>
            <a:spLocks noGrp="1"/>
          </p:cNvSpPr>
          <p:nvPr>
            <p:ph idx="1"/>
          </p:nvPr>
        </p:nvSpPr>
        <p:spPr/>
        <p:txBody>
          <a:bodyPr/>
          <a:lstStyle/>
          <a:p>
            <a:r>
              <a:rPr lang="en-US" dirty="0" smtClean="0"/>
              <a:t>One of those people was </a:t>
            </a:r>
            <a:r>
              <a:rPr lang="en-US" u="sng" dirty="0" smtClean="0"/>
              <a:t>not</a:t>
            </a:r>
            <a:r>
              <a:rPr lang="en-US" dirty="0" smtClean="0"/>
              <a:t> a whistleblower.</a:t>
            </a:r>
            <a:endParaRPr lang="en-US" dirty="0"/>
          </a:p>
        </p:txBody>
      </p:sp>
    </p:spTree>
    <p:extLst>
      <p:ext uri="{BB962C8B-B14F-4D97-AF65-F5344CB8AC3E}">
        <p14:creationId xmlns:p14="http://schemas.microsoft.com/office/powerpoint/2010/main" val="172255337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pitchFamily="26" charset="-128"/>
              </a:rPr>
              <a:t>Law, by itself, can’t regulate behavior.</a:t>
            </a:r>
            <a:endParaRPr lang="en-US" dirty="0"/>
          </a:p>
        </p:txBody>
      </p:sp>
      <p:sp>
        <p:nvSpPr>
          <p:cNvPr id="22531" name="Rectangle 3"/>
          <p:cNvSpPr>
            <a:spLocks noGrp="1" noChangeArrowheads="1"/>
          </p:cNvSpPr>
          <p:nvPr>
            <p:ph idx="1"/>
          </p:nvPr>
        </p:nvSpPr>
        <p:spPr>
          <a:xfrm>
            <a:off x="901700" y="1714500"/>
            <a:ext cx="3365500" cy="4411663"/>
          </a:xfrm>
        </p:spPr>
        <p:txBody>
          <a:bodyPr/>
          <a:lstStyle/>
          <a:p>
            <a:pPr eaLnBrk="1" hangingPunct="1"/>
            <a:r>
              <a:rPr lang="en-US" dirty="0" smtClean="0">
                <a:latin typeface="+mn-lt"/>
              </a:rPr>
              <a:t>Goal of our first Enron book: explain, understand, learn.</a:t>
            </a:r>
          </a:p>
          <a:p>
            <a:pPr eaLnBrk="1" hangingPunct="1"/>
            <a:r>
              <a:rPr lang="en-US" dirty="0" smtClean="0">
                <a:latin typeface="+mn-lt"/>
              </a:rPr>
              <a:t>Goal of our second Enron book: why </a:t>
            </a:r>
            <a:r>
              <a:rPr lang="en-US" u="sng" dirty="0" smtClean="0">
                <a:latin typeface="+mn-lt"/>
              </a:rPr>
              <a:t>can’t</a:t>
            </a:r>
            <a:r>
              <a:rPr lang="en-US" dirty="0" smtClean="0">
                <a:latin typeface="+mn-lt"/>
              </a:rPr>
              <a:t> we learn?</a:t>
            </a:r>
            <a:endParaRPr lang="en-US" dirty="0">
              <a:latin typeface="+mn-lt"/>
            </a:endParaRPr>
          </a:p>
        </p:txBody>
      </p:sp>
      <p:sp>
        <p:nvSpPr>
          <p:cNvPr id="31748" name="Rectangle 5"/>
          <p:cNvSpPr>
            <a:spLocks noChangeArrowheads="1"/>
          </p:cNvSpPr>
          <p:nvPr/>
        </p:nvSpPr>
        <p:spPr bwMode="auto">
          <a:xfrm>
            <a:off x="7467600" y="2438400"/>
            <a:ext cx="1524000" cy="646113"/>
          </a:xfrm>
          <a:prstGeom prst="rect">
            <a:avLst/>
          </a:prstGeom>
          <a:noFill/>
          <a:ln w="9525">
            <a:noFill/>
            <a:miter lim="800000"/>
            <a:headEnd/>
            <a:tailEnd/>
          </a:ln>
        </p:spPr>
        <p:txBody>
          <a:bodyPr>
            <a:prstTxWarp prst="textNoShape">
              <a:avLst/>
            </a:prstTxWarp>
            <a:spAutoFit/>
          </a:bodyPr>
          <a:lstStyle/>
          <a:p>
            <a:pPr algn="ctr"/>
            <a:r>
              <a:rPr lang="en-US" sz="1200" i="0" dirty="0">
                <a:latin typeface="Garamond"/>
              </a:rPr>
              <a:t>March 19, 2009</a:t>
            </a:r>
          </a:p>
          <a:p>
            <a:pPr algn="ctr"/>
            <a:r>
              <a:rPr lang="en-US" sz="1200" i="0" dirty="0">
                <a:latin typeface="Garamond"/>
              </a:rPr>
              <a:t>REUTERS/Mario Anzuoni </a:t>
            </a:r>
          </a:p>
        </p:txBody>
      </p:sp>
      <p:pic>
        <p:nvPicPr>
          <p:cNvPr id="31749" name="Picture 6" descr="AIG Protesters.jpg"/>
          <p:cNvPicPr>
            <a:picLocks noChangeAspect="1"/>
          </p:cNvPicPr>
          <p:nvPr/>
        </p:nvPicPr>
        <p:blipFill>
          <a:blip r:embed="rId3"/>
          <a:srcRect/>
          <a:stretch>
            <a:fillRect/>
          </a:stretch>
        </p:blipFill>
        <p:spPr bwMode="auto">
          <a:xfrm>
            <a:off x="4572000" y="1905000"/>
            <a:ext cx="2590800" cy="1870075"/>
          </a:xfrm>
          <a:prstGeom prst="rect">
            <a:avLst/>
          </a:prstGeom>
          <a:noFill/>
          <a:ln w="9525">
            <a:noFill/>
            <a:miter lim="800000"/>
            <a:headEnd/>
            <a:tailEnd/>
          </a:ln>
        </p:spPr>
      </p:pic>
      <p:pic>
        <p:nvPicPr>
          <p:cNvPr id="31750" name="Picture 7" descr="Bernie Madoff.jpg"/>
          <p:cNvPicPr>
            <a:picLocks noChangeAspect="1"/>
          </p:cNvPicPr>
          <p:nvPr/>
        </p:nvPicPr>
        <p:blipFill>
          <a:blip r:embed="rId4"/>
          <a:srcRect/>
          <a:stretch>
            <a:fillRect/>
          </a:stretch>
        </p:blipFill>
        <p:spPr bwMode="auto">
          <a:xfrm>
            <a:off x="7239000" y="3962400"/>
            <a:ext cx="1636713" cy="2076450"/>
          </a:xfrm>
          <a:prstGeom prst="rect">
            <a:avLst/>
          </a:prstGeom>
          <a:noFill/>
          <a:ln w="9525">
            <a:noFill/>
            <a:miter lim="800000"/>
            <a:headEnd/>
            <a:tailEnd/>
          </a:ln>
        </p:spPr>
      </p:pic>
      <p:sp>
        <p:nvSpPr>
          <p:cNvPr id="31751" name="Rectangle 8"/>
          <p:cNvSpPr>
            <a:spLocks noChangeArrowheads="1"/>
          </p:cNvSpPr>
          <p:nvPr/>
        </p:nvSpPr>
        <p:spPr bwMode="auto">
          <a:xfrm>
            <a:off x="4495800" y="4724400"/>
            <a:ext cx="2514600" cy="461963"/>
          </a:xfrm>
          <a:prstGeom prst="rect">
            <a:avLst/>
          </a:prstGeom>
          <a:noFill/>
          <a:ln w="9525">
            <a:noFill/>
            <a:miter lim="800000"/>
            <a:headEnd/>
            <a:tailEnd/>
          </a:ln>
        </p:spPr>
        <p:txBody>
          <a:bodyPr>
            <a:prstTxWarp prst="textNoShape">
              <a:avLst/>
            </a:prstTxWarp>
            <a:spAutoFit/>
          </a:bodyPr>
          <a:lstStyle/>
          <a:p>
            <a:pPr algn="ctr"/>
            <a:r>
              <a:rPr lang="en-US" sz="1200" i="0" dirty="0">
                <a:latin typeface="Garamond"/>
              </a:rPr>
              <a:t>http://en.wikipedia.org/wiki/Bernard_Madoff</a:t>
            </a:r>
          </a:p>
        </p:txBody>
      </p:sp>
    </p:spTree>
    <p:extLst>
      <p:ext uri="{BB962C8B-B14F-4D97-AF65-F5344CB8AC3E}">
        <p14:creationId xmlns:p14="http://schemas.microsoft.com/office/powerpoint/2010/main" val="363579914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There are no infallible systems.</a:t>
            </a:r>
            <a:endParaRPr lang="en-US" b="1" dirty="0">
              <a:latin typeface="+mn-lt"/>
            </a:endParaRPr>
          </a:p>
        </p:txBody>
      </p:sp>
      <p:sp>
        <p:nvSpPr>
          <p:cNvPr id="7" name="Content Placeholder 6"/>
          <p:cNvSpPr>
            <a:spLocks noGrp="1"/>
          </p:cNvSpPr>
          <p:nvPr>
            <p:ph idx="1"/>
          </p:nvPr>
        </p:nvSpPr>
        <p:spPr/>
        <p:txBody>
          <a:bodyPr/>
          <a:lstStyle/>
          <a:p>
            <a:r>
              <a:rPr lang="en-US" dirty="0" smtClean="0">
                <a:latin typeface="+mn-lt"/>
              </a:rPr>
              <a:t>UBS and its rogue trader.</a:t>
            </a:r>
          </a:p>
          <a:p>
            <a:r>
              <a:rPr lang="en-US" dirty="0">
                <a:latin typeface="+mn-lt"/>
              </a:rPr>
              <a:t>Société </a:t>
            </a:r>
            <a:r>
              <a:rPr lang="en-US" dirty="0" smtClean="0">
                <a:latin typeface="+mn-lt"/>
              </a:rPr>
              <a:t>Générale and </a:t>
            </a:r>
            <a:r>
              <a:rPr lang="en-US" u="sng" dirty="0" smtClean="0">
                <a:latin typeface="+mn-lt"/>
              </a:rPr>
              <a:t>its</a:t>
            </a:r>
            <a:r>
              <a:rPr lang="en-US" dirty="0" smtClean="0">
                <a:latin typeface="+mn-lt"/>
              </a:rPr>
              <a:t> rogue trader.</a:t>
            </a:r>
          </a:p>
          <a:p>
            <a:r>
              <a:rPr lang="en-US" dirty="0" smtClean="0">
                <a:latin typeface="+mn-lt"/>
              </a:rPr>
              <a:t>Pick a scandal—any scandal—and you’ll find that there were systems in place to “stop” it.</a:t>
            </a:r>
          </a:p>
          <a:p>
            <a:r>
              <a:rPr lang="en-US" dirty="0" smtClean="0">
                <a:latin typeface="+mn-lt"/>
              </a:rPr>
              <a:t>My favorite:  Enron.</a:t>
            </a:r>
          </a:p>
          <a:p>
            <a:endParaRPr lang="en-US" b="1" dirty="0" smtClean="0">
              <a:latin typeface="+mn-lt"/>
            </a:endParaRPr>
          </a:p>
          <a:p>
            <a:endParaRPr lang="en-US" b="1" dirty="0">
              <a:latin typeface="+mn-lt"/>
            </a:endParaRPr>
          </a:p>
        </p:txBody>
      </p:sp>
      <p:pic>
        <p:nvPicPr>
          <p:cNvPr id="8" name="Picture 7" descr="enr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3505200"/>
            <a:ext cx="2113429" cy="2082800"/>
          </a:xfrm>
          <a:prstGeom prst="rect">
            <a:avLst/>
          </a:prstGeom>
        </p:spPr>
      </p:pic>
    </p:spTree>
    <p:extLst>
      <p:ext uri="{BB962C8B-B14F-4D97-AF65-F5344CB8AC3E}">
        <p14:creationId xmlns:p14="http://schemas.microsoft.com/office/powerpoint/2010/main" val="385046779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ea typeface="ＭＳ Ｐゴシック" pitchFamily="26" charset="-128"/>
              </a:rPr>
              <a:t>Smart people ran Enron (and they run other scandal-plagued companies).</a:t>
            </a:r>
            <a:endParaRPr lang="en-US" dirty="0"/>
          </a:p>
        </p:txBody>
      </p:sp>
      <p:sp>
        <p:nvSpPr>
          <p:cNvPr id="3" name="Content Placeholder 2"/>
          <p:cNvSpPr>
            <a:spLocks noGrp="1"/>
          </p:cNvSpPr>
          <p:nvPr>
            <p:ph idx="1"/>
          </p:nvPr>
        </p:nvSpPr>
        <p:spPr/>
        <p:txBody>
          <a:bodyPr/>
          <a:lstStyle/>
          <a:p>
            <a:pPr eaLnBrk="1" hangingPunct="1"/>
            <a:r>
              <a:rPr lang="en-US" dirty="0" smtClean="0">
                <a:latin typeface="+mn-lt"/>
              </a:rPr>
              <a:t>So </a:t>
            </a:r>
            <a:r>
              <a:rPr lang="en-US" dirty="0">
                <a:latin typeface="+mn-lt"/>
              </a:rPr>
              <a:t>why do smart people do dumb things?</a:t>
            </a:r>
          </a:p>
          <a:p>
            <a:pPr eaLnBrk="1" hangingPunct="1"/>
            <a:r>
              <a:rPr lang="en-US" dirty="0">
                <a:latin typeface="+mn-lt"/>
              </a:rPr>
              <a:t>And why doesn’t adding tougher regulation fix the problem?</a:t>
            </a:r>
          </a:p>
          <a:p>
            <a:pPr eaLnBrk="1" hangingPunct="1"/>
            <a:r>
              <a:rPr lang="en-US" dirty="0">
                <a:latin typeface="+mn-lt"/>
              </a:rPr>
              <a:t>Are there other types of structures that might help people avoid dumb decisions?</a:t>
            </a:r>
          </a:p>
          <a:p>
            <a:pPr eaLnBrk="1" hangingPunct="1"/>
            <a:r>
              <a:rPr lang="en-US" dirty="0">
                <a:latin typeface="+mn-lt"/>
              </a:rPr>
              <a:t>Can </a:t>
            </a:r>
            <a:r>
              <a:rPr lang="en-US" u="sng" dirty="0">
                <a:latin typeface="+mn-lt"/>
              </a:rPr>
              <a:t>you</a:t>
            </a:r>
            <a:r>
              <a:rPr lang="en-US" dirty="0">
                <a:latin typeface="+mn-lt"/>
              </a:rPr>
              <a:t> help </a:t>
            </a:r>
            <a:r>
              <a:rPr lang="en-US" dirty="0" smtClean="0">
                <a:latin typeface="+mn-lt"/>
              </a:rPr>
              <a:t>your organization avoid </a:t>
            </a:r>
            <a:r>
              <a:rPr lang="en-US" dirty="0">
                <a:latin typeface="+mn-lt"/>
              </a:rPr>
              <a:t>making dumb decisions?</a:t>
            </a:r>
          </a:p>
          <a:p>
            <a:endParaRPr lang="en-US" b="1" dirty="0">
              <a:latin typeface="+mn-lt"/>
            </a:endParaRPr>
          </a:p>
        </p:txBody>
      </p:sp>
    </p:spTree>
    <p:extLst>
      <p:ext uri="{BB962C8B-B14F-4D97-AF65-F5344CB8AC3E}">
        <p14:creationId xmlns:p14="http://schemas.microsoft.com/office/powerpoint/2010/main" val="267466571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ea typeface="ＭＳ Ｐゴシック" pitchFamily="26" charset="-128"/>
              </a:rPr>
              <a:t>What can we learn from Enron &amp; other, more recent, corporate scandals</a:t>
            </a:r>
            <a:r>
              <a:rPr lang="en-US" b="1" dirty="0" smtClean="0">
                <a:latin typeface="+mn-lt"/>
                <a:ea typeface="ＭＳ Ｐゴシック" pitchFamily="26" charset="-128"/>
              </a:rPr>
              <a:t>?</a:t>
            </a:r>
            <a:endParaRPr lang="en-US" b="1" dirty="0">
              <a:latin typeface="+mn-lt"/>
            </a:endParaRPr>
          </a:p>
        </p:txBody>
      </p:sp>
      <p:sp>
        <p:nvSpPr>
          <p:cNvPr id="3" name="Content Placeholder 2"/>
          <p:cNvSpPr>
            <a:spLocks noGrp="1"/>
          </p:cNvSpPr>
          <p:nvPr>
            <p:ph idx="1"/>
          </p:nvPr>
        </p:nvSpPr>
        <p:spPr/>
        <p:txBody>
          <a:bodyPr/>
          <a:lstStyle/>
          <a:p>
            <a:pPr eaLnBrk="1" hangingPunct="1"/>
            <a:r>
              <a:rPr lang="en-US" u="sng" dirty="0" smtClean="0">
                <a:latin typeface="+mn-lt"/>
              </a:rPr>
              <a:t>RULE </a:t>
            </a:r>
            <a:r>
              <a:rPr lang="en-US" u="sng" dirty="0">
                <a:latin typeface="+mn-lt"/>
              </a:rPr>
              <a:t>#1</a:t>
            </a:r>
            <a:r>
              <a:rPr lang="en-US" dirty="0">
                <a:latin typeface="+mn-lt"/>
              </a:rPr>
              <a:t>: Don’t underestimate </a:t>
            </a:r>
            <a:r>
              <a:rPr lang="en-US" dirty="0" smtClean="0">
                <a:latin typeface="+mn-lt"/>
              </a:rPr>
              <a:t>cognitive errors.</a:t>
            </a:r>
          </a:p>
          <a:p>
            <a:pPr lvl="1" eaLnBrk="1" hangingPunct="1"/>
            <a:r>
              <a:rPr lang="en-US" sz="2800" dirty="0" smtClean="0"/>
              <a:t>The </a:t>
            </a:r>
            <a:r>
              <a:rPr lang="en-US" sz="2800" dirty="0"/>
              <a:t>power of the human </a:t>
            </a:r>
            <a:r>
              <a:rPr lang="en-US" sz="2800" dirty="0" smtClean="0"/>
              <a:t>psyche.</a:t>
            </a:r>
          </a:p>
          <a:p>
            <a:pPr lvl="1" eaLnBrk="1" hangingPunct="1"/>
            <a:r>
              <a:rPr lang="en-US" sz="2800" dirty="0" smtClean="0"/>
              <a:t>The </a:t>
            </a:r>
            <a:r>
              <a:rPr lang="en-US" sz="2800" dirty="0"/>
              <a:t>effect of a person’s social group on a person’s behavior.</a:t>
            </a:r>
          </a:p>
        </p:txBody>
      </p:sp>
    </p:spTree>
    <p:extLst>
      <p:ext uri="{BB962C8B-B14F-4D97-AF65-F5344CB8AC3E}">
        <p14:creationId xmlns:p14="http://schemas.microsoft.com/office/powerpoint/2010/main" val="103755134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1079</TotalTime>
  <Words>1488</Words>
  <Application>Microsoft Macintosh PowerPoint</Application>
  <PresentationFormat>On-screen Show (4:3)</PresentationFormat>
  <Paragraphs>158</Paragraphs>
  <Slides>37</Slides>
  <Notes>1</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Office Theme</vt:lpstr>
      <vt:lpstr>Custom Design</vt:lpstr>
      <vt:lpstr>Why Smart People Do Dumb Things</vt:lpstr>
      <vt:lpstr>Do we know what we don’t know?</vt:lpstr>
      <vt:lpstr>Do we know what we don’t know?</vt:lpstr>
      <vt:lpstr>Who are these three people?</vt:lpstr>
      <vt:lpstr>That photograph’s “Sesame Street moment.”</vt:lpstr>
      <vt:lpstr>Law, by itself, can’t regulate behavior.</vt:lpstr>
      <vt:lpstr>There are no infallible systems.</vt:lpstr>
      <vt:lpstr>Smart people ran Enron (and they run other scandal-plagued companies).</vt:lpstr>
      <vt:lpstr>What can we learn from Enron &amp; other, more recent, corporate scandals?</vt:lpstr>
      <vt:lpstr>What can we learn from Enron &amp; other, more recent, corporate scandals? </vt:lpstr>
      <vt:lpstr>Humans are hard-wired to make certain types of processing errors.</vt:lpstr>
      <vt:lpstr>Cognitive dissonance and corporate scandals.</vt:lpstr>
      <vt:lpstr>Cognitive dissonance and corporate scandals.</vt:lpstr>
      <vt:lpstr>For more about the Milgram experiments:</vt:lpstr>
      <vt:lpstr>When it comes to cognitive dissonance, there are no lobsters, only frogs. </vt:lpstr>
      <vt:lpstr>Other personal and group cognitive errors:</vt:lpstr>
      <vt:lpstr>For more about diffusion of authority and the bystander effect:</vt:lpstr>
      <vt:lpstr>Other personal and group cognitive errors:</vt:lpstr>
      <vt:lpstr>For more about the Asch social conformity experiment:</vt:lpstr>
      <vt:lpstr>Let’s see how Rule #1 (underestimating cognitive errors) played out in Enron:</vt:lpstr>
      <vt:lpstr>Let’s see how Rule #1 (underestimating cognitive errors) played out in Enron:</vt:lpstr>
      <vt:lpstr>Failure of traditional checks &amp; balances in Enron.</vt:lpstr>
      <vt:lpstr>Failure of traditional checks &amp; balances in Enron.</vt:lpstr>
      <vt:lpstr>Failure of traditional checks &amp; balances in Enron.</vt:lpstr>
      <vt:lpstr>Failure of traditional checks &amp; balances in Enron.</vt:lpstr>
      <vt:lpstr>Enron wasn’t an anomaly.</vt:lpstr>
      <vt:lpstr>Having a gate isn’t the same as having one that works.</vt:lpstr>
      <vt:lpstr>Think about your own group.</vt:lpstr>
      <vt:lpstr>Think about your own group.</vt:lpstr>
      <vt:lpstr>Think about your own group.</vt:lpstr>
      <vt:lpstr>Can we even fix the problem?</vt:lpstr>
      <vt:lpstr>The Rapoport “designated nay-sayer” proposal:</vt:lpstr>
      <vt:lpstr>The Rapoport “designated nay-sayer” proposal:</vt:lpstr>
      <vt:lpstr>It’s hard to be a nay-sayer.</vt:lpstr>
      <vt:lpstr>But good organizations need them.</vt:lpstr>
      <vt:lpstr>Shameless self-promotion.</vt:lpstr>
      <vt:lpstr>Here’s my 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LawTech</dc:creator>
  <cp:lastModifiedBy>Nancy Rapoport</cp:lastModifiedBy>
  <cp:revision>131</cp:revision>
  <dcterms:created xsi:type="dcterms:W3CDTF">2011-08-09T03:36:30Z</dcterms:created>
  <dcterms:modified xsi:type="dcterms:W3CDTF">2011-10-10T14:10:53Z</dcterms:modified>
</cp:coreProperties>
</file>